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8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4" r:id="rId19"/>
    <p:sldId id="273" r:id="rId20"/>
    <p:sldId id="274" r:id="rId21"/>
    <p:sldId id="275" r:id="rId22"/>
    <p:sldId id="276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156" autoAdjust="0"/>
  </p:normalViewPr>
  <p:slideViewPr>
    <p:cSldViewPr>
      <p:cViewPr varScale="1">
        <p:scale>
          <a:sx n="96" d="100"/>
          <a:sy n="96" d="100"/>
        </p:scale>
        <p:origin x="19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8580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ctr"/>
            <a:r>
              <a:rPr lang="es-ES" dirty="0" smtClean="0"/>
              <a:t>Introducción a la Programación Orientada a Objetos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 dirty="0" smtClean="0"/>
              <a:t>Profesor Luciano H. </a:t>
            </a:r>
            <a:r>
              <a:rPr lang="es-ES" dirty="0" err="1" smtClean="0"/>
              <a:t>Tamargo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A95E2-46AC-4FFB-922D-6AF7E591DAC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0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0EFA9-3C7F-4D34-B280-2922594AD7F1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66A49-6B1F-492D-884E-74B683FCCCD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6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624285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685800" y="1066800"/>
            <a:ext cx="7772400" cy="1470025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1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10 CuadroTexto"/>
          <p:cNvSpPr txBox="1"/>
          <p:nvPr userDrawn="1"/>
        </p:nvSpPr>
        <p:spPr>
          <a:xfrm>
            <a:off x="8153400" y="2895600"/>
            <a:ext cx="121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</a:t>
            </a:r>
          </a:p>
          <a:p>
            <a:pPr marL="342900" indent="-342900">
              <a:buAutoNum type="arabicPlain"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1 1</a:t>
            </a:r>
          </a:p>
          <a:p>
            <a:pPr marL="0" indent="0">
              <a:buNone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0    0 </a:t>
            </a:r>
            <a:endParaRPr lang="es-ES" sz="18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2" name="11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96" t="39944" b="41912"/>
          <a:stretch/>
        </p:blipFill>
        <p:spPr>
          <a:xfrm rot="16200000" flipH="1">
            <a:off x="-339260" y="6141110"/>
            <a:ext cx="1064244" cy="385721"/>
          </a:xfrm>
          <a:prstGeom prst="rect">
            <a:avLst/>
          </a:prstGeom>
        </p:spPr>
      </p:pic>
      <p:sp>
        <p:nvSpPr>
          <p:cNvPr id="9" name="8 Marcador de texto"/>
          <p:cNvSpPr>
            <a:spLocks noGrp="1"/>
          </p:cNvSpPr>
          <p:nvPr>
            <p:ph type="body" sz="quarter" idx="13"/>
          </p:nvPr>
        </p:nvSpPr>
        <p:spPr>
          <a:xfrm>
            <a:off x="685800" y="4876800"/>
            <a:ext cx="7696200" cy="1435119"/>
          </a:xfrm>
          <a:solidFill>
            <a:schemeClr val="tx2">
              <a:alpha val="50000"/>
            </a:schemeClr>
          </a:solidFill>
        </p:spPr>
        <p:txBody>
          <a:bodyPr>
            <a:noAutofit/>
          </a:bodyPr>
          <a:lstStyle>
            <a:lvl1pPr marL="0" indent="0" algn="ctr">
              <a:buNone/>
              <a:defRPr sz="2400"/>
            </a:lvl1pPr>
            <a:lvl2pPr algn="ctr">
              <a:defRPr sz="2000"/>
            </a:lvl2pPr>
            <a:lvl3pPr algn="ctr">
              <a:defRPr sz="18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438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76200" y="32368"/>
            <a:ext cx="5791200" cy="1143000"/>
          </a:xfrm>
        </p:spPr>
        <p:txBody>
          <a:bodyPr>
            <a:no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  <a:solidFill>
            <a:schemeClr val="bg1">
              <a:alpha val="80000"/>
            </a:schemeClr>
          </a:solidFill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8153400" y="2895600"/>
            <a:ext cx="121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</a:t>
            </a:r>
          </a:p>
          <a:p>
            <a:pPr marL="342900" indent="-342900">
              <a:buAutoNum type="arabicPlain"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1 1</a:t>
            </a:r>
          </a:p>
          <a:p>
            <a:pPr marL="0" indent="0">
              <a:buNone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0    0 </a:t>
            </a:r>
            <a:endParaRPr lang="es-ES" sz="18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" name="9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96" t="39944" b="41912"/>
          <a:stretch/>
        </p:blipFill>
        <p:spPr>
          <a:xfrm rot="16200000" flipH="1">
            <a:off x="-339260" y="6141110"/>
            <a:ext cx="1064244" cy="38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554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1290" cy="46482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0480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8338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8153400" y="2895600"/>
            <a:ext cx="121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</a:t>
            </a:r>
          </a:p>
          <a:p>
            <a:pPr marL="342900" indent="-342900">
              <a:buAutoNum type="arabicPlain"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1 1</a:t>
            </a:r>
          </a:p>
          <a:p>
            <a:pPr marL="0" indent="0">
              <a:buNone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0    0 </a:t>
            </a:r>
            <a:endParaRPr lang="es-ES" sz="18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" name="9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96" t="39944" b="41912"/>
          <a:stretch/>
        </p:blipFill>
        <p:spPr>
          <a:xfrm rot="16200000" flipH="1">
            <a:off x="-339260" y="6141110"/>
            <a:ext cx="1064244" cy="38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877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</a:t>
            </a:r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1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33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41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84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7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dirty="0" smtClean="0"/>
              <a:t>Introducción a la Programación Orientada a Objetos 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1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38200" y="2819400"/>
            <a:ext cx="7772400" cy="16002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s-ES" sz="3600" dirty="0" smtClean="0"/>
              <a:t>INTRODUCCIÓN A LA PROGRAMACIÓN ORIENTADA A OBJETOS</a:t>
            </a:r>
            <a:endParaRPr lang="en-US" sz="36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3"/>
          </p:nvPr>
        </p:nvSpPr>
        <p:spPr>
          <a:xfrm>
            <a:off x="685800" y="5105400"/>
            <a:ext cx="7696200" cy="1435119"/>
          </a:xfrm>
          <a:solidFill>
            <a:schemeClr val="bg1">
              <a:alpha val="50000"/>
            </a:schemeClr>
          </a:solidFill>
          <a:ln>
            <a:noFill/>
          </a:ln>
        </p:spPr>
        <p:txBody>
          <a:bodyPr/>
          <a:lstStyle/>
          <a:p>
            <a:r>
              <a:rPr lang="es-ES" sz="2000" b="1" dirty="0" smtClean="0"/>
              <a:t>Sonia Rueda </a:t>
            </a:r>
            <a:endParaRPr lang="es-ES" sz="2000" b="1" dirty="0"/>
          </a:p>
          <a:p>
            <a:r>
              <a:rPr lang="es-ES" sz="2000" dirty="0"/>
              <a:t>Depto. de Ciencias e Ingeniería de la Computación</a:t>
            </a:r>
          </a:p>
          <a:p>
            <a:r>
              <a:rPr lang="es-ES" sz="2000" dirty="0"/>
              <a:t>Universidad Nacional del Sur, Bahía </a:t>
            </a:r>
            <a:r>
              <a:rPr lang="es-ES" sz="2000" dirty="0" smtClean="0"/>
              <a:t>Blanca</a:t>
            </a:r>
            <a:endParaRPr lang="es-ES" sz="2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81000" y="4419600"/>
            <a:ext cx="807720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3200" b="1" smtClean="0">
                <a:solidFill>
                  <a:schemeClr val="tx2">
                    <a:lumMod val="75000"/>
                  </a:schemeClr>
                </a:solidFill>
              </a:rPr>
              <a:t>Dependencia entre </a:t>
            </a:r>
            <a:r>
              <a:rPr lang="es-AR" sz="3200" b="1" dirty="0" smtClean="0">
                <a:solidFill>
                  <a:schemeClr val="tx2">
                    <a:lumMod val="75000"/>
                  </a:schemeClr>
                </a:solidFill>
              </a:rPr>
              <a:t>Clases</a:t>
            </a:r>
            <a:endParaRPr lang="es-AR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98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          FABRICA DE JUGUETES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dirty="0"/>
              <a:t>La consulta </a:t>
            </a:r>
            <a:r>
              <a:rPr lang="es-ES" b="1" dirty="0" err="1">
                <a:latin typeface="Courier New" pitchFamily="49" charset="0"/>
                <a:cs typeface="Courier New" pitchFamily="49" charset="0"/>
              </a:rPr>
              <a:t>cantAutos</a:t>
            </a:r>
            <a:r>
              <a:rPr lang="es-E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s-ES" dirty="0"/>
              <a:t> </a:t>
            </a:r>
            <a:r>
              <a:rPr lang="es-ES" dirty="0" smtClean="0"/>
              <a:t>puede usarse para decidir </a:t>
            </a:r>
            <a:r>
              <a:rPr lang="es-ES" dirty="0"/>
              <a:t>si hay piezas disponibles para armar un auto. </a:t>
            </a:r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IPOO - </a:t>
            </a:r>
            <a:r>
              <a:rPr lang="es-AR" dirty="0" smtClean="0"/>
              <a:t>2019</a:t>
            </a:r>
            <a:endParaRPr lang="en-US" dirty="0"/>
          </a:p>
        </p:txBody>
      </p:sp>
      <p:sp>
        <p:nvSpPr>
          <p:cNvPr id="10" name="9 Rectángulo"/>
          <p:cNvSpPr/>
          <p:nvPr/>
        </p:nvSpPr>
        <p:spPr>
          <a:xfrm>
            <a:off x="609600" y="1905000"/>
            <a:ext cx="3886200" cy="3124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>
              <a:spcAft>
                <a:spcPts val="600"/>
              </a:spcAft>
            </a:pPr>
            <a:r>
              <a:rPr lang="es-ES" sz="2000" dirty="0" smtClean="0">
                <a:solidFill>
                  <a:schemeClr val="tx1"/>
                </a:solidFill>
              </a:rPr>
              <a:t>&lt;&lt;consultas&gt;&gt;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obtenerNroSerie</a:t>
            </a:r>
            <a:r>
              <a:rPr lang="es-ES" sz="2000" dirty="0" smtClean="0">
                <a:solidFill>
                  <a:schemeClr val="tx1"/>
                </a:solidFill>
              </a:rPr>
              <a:t>():entero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obtenerEnergia</a:t>
            </a:r>
            <a:r>
              <a:rPr lang="es-ES" sz="2000" dirty="0" smtClean="0">
                <a:solidFill>
                  <a:schemeClr val="tx1"/>
                </a:solidFill>
              </a:rPr>
              <a:t> (): entero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obtenerChasis</a:t>
            </a:r>
            <a:r>
              <a:rPr lang="es-ES" sz="2000" dirty="0" smtClean="0">
                <a:solidFill>
                  <a:schemeClr val="tx1"/>
                </a:solidFill>
              </a:rPr>
              <a:t> () : entero 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obtenerRuedas</a:t>
            </a:r>
            <a:r>
              <a:rPr lang="es-ES" sz="2000" dirty="0" smtClean="0">
                <a:solidFill>
                  <a:schemeClr val="tx1"/>
                </a:solidFill>
              </a:rPr>
              <a:t> () : entero 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obtenerOpticas</a:t>
            </a:r>
            <a:r>
              <a:rPr lang="es-ES" sz="2000" dirty="0" smtClean="0">
                <a:solidFill>
                  <a:schemeClr val="tx1"/>
                </a:solidFill>
              </a:rPr>
              <a:t> () : entero </a:t>
            </a:r>
          </a:p>
          <a:p>
            <a:pPr fontAlgn="t"/>
            <a:r>
              <a:rPr lang="es-ES" sz="2000" b="1" dirty="0" err="1" smtClean="0">
                <a:solidFill>
                  <a:schemeClr val="tx1"/>
                </a:solidFill>
              </a:rPr>
              <a:t>cantAutos</a:t>
            </a:r>
            <a:r>
              <a:rPr lang="es-ES" sz="2000" b="1" dirty="0" smtClean="0">
                <a:solidFill>
                  <a:schemeClr val="tx1"/>
                </a:solidFill>
              </a:rPr>
              <a:t>() : entero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toString</a:t>
            </a:r>
            <a:r>
              <a:rPr lang="es-ES" sz="2000" dirty="0" smtClean="0">
                <a:solidFill>
                  <a:schemeClr val="tx1"/>
                </a:solidFill>
              </a:rPr>
              <a:t>():</a:t>
            </a:r>
            <a:r>
              <a:rPr lang="es-ES" sz="2000" dirty="0" err="1" smtClean="0">
                <a:solidFill>
                  <a:schemeClr val="tx1"/>
                </a:solidFill>
              </a:rPr>
              <a:t>String</a:t>
            </a:r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609600" y="1371600"/>
            <a:ext cx="3886200" cy="5334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b="1" dirty="0" smtClean="0">
                <a:solidFill>
                  <a:schemeClr val="tx1"/>
                </a:solidFill>
              </a:rPr>
              <a:t>Robot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89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          FABRICA DE JUGUETES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IPOO - </a:t>
            </a:r>
            <a:r>
              <a:rPr lang="es-AR" dirty="0" smtClean="0"/>
              <a:t>2019</a:t>
            </a:r>
            <a:endParaRPr lang="en-US" dirty="0"/>
          </a:p>
        </p:txBody>
      </p:sp>
      <p:sp>
        <p:nvSpPr>
          <p:cNvPr id="9" name="8 Rectángulo"/>
          <p:cNvSpPr/>
          <p:nvPr/>
        </p:nvSpPr>
        <p:spPr>
          <a:xfrm>
            <a:off x="609600" y="1905000"/>
            <a:ext cx="3886200" cy="3124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>
              <a:spcAft>
                <a:spcPts val="600"/>
              </a:spcAft>
            </a:pPr>
            <a:r>
              <a:rPr lang="es-ES" sz="2000" dirty="0" smtClean="0">
                <a:solidFill>
                  <a:schemeClr val="tx1"/>
                </a:solidFill>
              </a:rPr>
              <a:t>&lt;&lt;Responsabilidades&gt;&gt;</a:t>
            </a:r>
          </a:p>
          <a:p>
            <a:pPr fontAlgn="t">
              <a:spcAft>
                <a:spcPts val="600"/>
              </a:spcAft>
            </a:pPr>
            <a:r>
              <a:rPr lang="es-ES" sz="2000" dirty="0" smtClean="0">
                <a:solidFill>
                  <a:schemeClr val="tx1"/>
                </a:solidFill>
              </a:rPr>
              <a:t>Todos los servicios que consumen energía deciden recargar cuando energía es menor que la mínima.</a:t>
            </a: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09600" y="1371600"/>
            <a:ext cx="3886200" cy="5334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b="1" dirty="0" smtClean="0">
                <a:solidFill>
                  <a:schemeClr val="tx1"/>
                </a:solidFill>
              </a:rPr>
              <a:t>Robot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59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          FABRICA DE JUGUETES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recargar() </a:t>
            </a:r>
            <a:r>
              <a:rPr lang="es-AR" dirty="0"/>
              <a:t>recarga la energía del robot hasta llegar al máximo. </a:t>
            </a:r>
          </a:p>
          <a:p>
            <a:pPr>
              <a:spcBef>
                <a:spcPts val="600"/>
              </a:spcBef>
            </a:pPr>
            <a:r>
              <a:rPr lang="es-A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abrirCaja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c:Caja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s-AR" dirty="0"/>
              <a:t>aumenta las piezas disponibles de acuerdo a las cantidades de la caja</a:t>
            </a:r>
            <a:r>
              <a:rPr lang="es-AR" dirty="0" smtClean="0"/>
              <a:t>. Requiere que la clase que envía el mensaje, vacíe la caja después de darle la orden </a:t>
            </a:r>
            <a:r>
              <a:rPr lang="es-AR" dirty="0" err="1" smtClean="0"/>
              <a:t>abrirCaja</a:t>
            </a:r>
            <a:r>
              <a:rPr lang="es-AR" dirty="0" smtClean="0"/>
              <a:t> al robot. </a:t>
            </a:r>
            <a:endParaRPr lang="es-AR" dirty="0"/>
          </a:p>
          <a:p>
            <a:pPr>
              <a:spcBef>
                <a:spcPts val="600"/>
              </a:spcBef>
            </a:pP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armarAuto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s-AR" dirty="0" err="1"/>
              <a:t>decrementa</a:t>
            </a:r>
            <a:r>
              <a:rPr lang="es-AR" dirty="0"/>
              <a:t> las piezas disponibles, requiere que la clase </a:t>
            </a:r>
            <a:r>
              <a:rPr lang="es-AR" dirty="0" smtClean="0"/>
              <a:t>que envía el mensaje, haya </a:t>
            </a:r>
            <a:r>
              <a:rPr lang="es-AR" dirty="0"/>
              <a:t>controlado si hay piezas disponibles antes de enviar el mensaje </a:t>
            </a:r>
            <a:r>
              <a:rPr lang="es-AR" dirty="0" err="1"/>
              <a:t>armarAuto</a:t>
            </a:r>
            <a:r>
              <a:rPr lang="es-AR" dirty="0"/>
              <a:t> a un robot.</a:t>
            </a:r>
          </a:p>
          <a:p>
            <a:pPr>
              <a:spcBef>
                <a:spcPts val="600"/>
              </a:spcBef>
            </a:pP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cantAutos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():entero </a:t>
            </a:r>
            <a:r>
              <a:rPr lang="es-AR" dirty="0"/>
              <a:t>retorna la cantidad de autos que puede armar el robot con las piezas que tiene disponibles, sin desarmar una caja.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IPOO - </a:t>
            </a:r>
            <a:r>
              <a:rPr lang="es-AR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76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          FABRICA DE JUGUETES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es-AR" dirty="0">
              <a:solidFill>
                <a:srgbClr val="2F2B20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152400" y="1335742"/>
            <a:ext cx="3886200" cy="4074458"/>
          </a:xfrm>
          <a:prstGeom prst="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>
              <a:spcAft>
                <a:spcPts val="600"/>
              </a:spcAft>
            </a:pPr>
            <a:endParaRPr lang="es-ES" sz="2000" dirty="0">
              <a:solidFill>
                <a:schemeClr val="tx1"/>
              </a:solidFill>
            </a:endParaRPr>
          </a:p>
          <a:p>
            <a:pPr fontAlgn="t">
              <a:spcAft>
                <a:spcPts val="600"/>
              </a:spcAft>
            </a:pPr>
            <a:endParaRPr lang="es-ES" sz="2000" dirty="0" smtClean="0">
              <a:solidFill>
                <a:schemeClr val="tx1"/>
              </a:solidFill>
            </a:endParaRPr>
          </a:p>
          <a:p>
            <a:pPr fontAlgn="t">
              <a:spcAft>
                <a:spcPts val="600"/>
              </a:spcAft>
            </a:pPr>
            <a:r>
              <a:rPr lang="es-ES" sz="2000" dirty="0" smtClean="0">
                <a:solidFill>
                  <a:schemeClr val="tx1"/>
                </a:solidFill>
              </a:rPr>
              <a:t>&lt;&lt;</a:t>
            </a:r>
            <a:r>
              <a:rPr lang="es-ES" sz="2000" dirty="0">
                <a:solidFill>
                  <a:schemeClr val="tx1"/>
                </a:solidFill>
              </a:rPr>
              <a:t>atributos de clase&gt;&gt;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energiaMaxima</a:t>
            </a:r>
            <a:r>
              <a:rPr lang="es-ES" sz="2000" dirty="0">
                <a:solidFill>
                  <a:schemeClr val="tx1"/>
                </a:solidFill>
              </a:rPr>
              <a:t> : 5000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energiaMinima</a:t>
            </a:r>
            <a:r>
              <a:rPr lang="es-ES" sz="2000" dirty="0">
                <a:solidFill>
                  <a:schemeClr val="tx1"/>
                </a:solidFill>
              </a:rPr>
              <a:t> : 100</a:t>
            </a:r>
          </a:p>
          <a:p>
            <a:pPr fontAlgn="t">
              <a:spcBef>
                <a:spcPts val="600"/>
              </a:spcBef>
              <a:spcAft>
                <a:spcPts val="600"/>
              </a:spcAft>
            </a:pPr>
            <a:r>
              <a:rPr lang="es-ES" sz="2000" dirty="0">
                <a:solidFill>
                  <a:schemeClr val="tx1"/>
                </a:solidFill>
              </a:rPr>
              <a:t>&lt;&lt;atributos de instancia&gt;&gt;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nroSerie:entero</a:t>
            </a:r>
            <a:endParaRPr lang="es-ES" sz="2000" dirty="0">
              <a:solidFill>
                <a:schemeClr val="tx1"/>
              </a:solidFill>
            </a:endParaRP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energia</a:t>
            </a:r>
            <a:r>
              <a:rPr lang="es-ES" sz="2000" dirty="0">
                <a:solidFill>
                  <a:schemeClr val="tx1"/>
                </a:solidFill>
              </a:rPr>
              <a:t>: entero</a:t>
            </a: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ruedas: entero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opticas</a:t>
            </a:r>
            <a:r>
              <a:rPr lang="es-ES" sz="2000" dirty="0">
                <a:solidFill>
                  <a:schemeClr val="tx1"/>
                </a:solidFill>
              </a:rPr>
              <a:t>: entero</a:t>
            </a: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chasis: </a:t>
            </a:r>
            <a:r>
              <a:rPr lang="es-ES" sz="2000" dirty="0" smtClean="0">
                <a:solidFill>
                  <a:schemeClr val="tx1"/>
                </a:solidFill>
              </a:rPr>
              <a:t>entero</a:t>
            </a: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…</a:t>
            </a:r>
          </a:p>
          <a:p>
            <a:pPr fontAlgn="t"/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191000" y="1322487"/>
            <a:ext cx="4800600" cy="5016758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20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Robot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//atributos de clase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20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s-AR" sz="20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final </a:t>
            </a:r>
            <a:r>
              <a:rPr kumimoji="0" lang="es-AR" sz="20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s-AR" sz="20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energiaMaxima</a:t>
            </a: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= 5000;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20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s-AR" sz="20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final </a:t>
            </a:r>
            <a:r>
              <a:rPr kumimoji="0" lang="es-AR" sz="20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es-AR" sz="20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energiaMinima</a:t>
            </a: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= 100;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//atributos de instancia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s-AR" sz="20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s-AR" sz="20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s-AR" sz="20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nroSerie</a:t>
            </a: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s-AR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kumimoji="0" lang="es-AR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s-AR" sz="20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s-AR" sz="20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energia</a:t>
            </a: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s-AR" sz="20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s-AR" sz="20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ruedas;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s-AR" sz="20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s-AR" sz="20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s-AR" sz="20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opticas</a:t>
            </a: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s-AR" sz="20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s-AR" sz="20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chasis;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s-AR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IPOO - </a:t>
            </a:r>
            <a:r>
              <a:rPr lang="es-AR" dirty="0" smtClean="0"/>
              <a:t>2019</a:t>
            </a:r>
            <a:endParaRPr lang="en-US" dirty="0"/>
          </a:p>
        </p:txBody>
      </p:sp>
      <p:sp>
        <p:nvSpPr>
          <p:cNvPr id="8" name="10 Rectángulo"/>
          <p:cNvSpPr/>
          <p:nvPr/>
        </p:nvSpPr>
        <p:spPr>
          <a:xfrm>
            <a:off x="152400" y="1341120"/>
            <a:ext cx="3886200" cy="533400"/>
          </a:xfrm>
          <a:prstGeom prst="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b="1" dirty="0" smtClean="0">
                <a:solidFill>
                  <a:schemeClr val="tx1"/>
                </a:solidFill>
              </a:rPr>
              <a:t>Robot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69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          FABRICA DE JUGUETES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295400"/>
            <a:ext cx="8686800" cy="4978400"/>
          </a:xfrm>
        </p:spPr>
        <p:txBody>
          <a:bodyPr/>
          <a:lstStyle/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es-AR" dirty="0">
              <a:solidFill>
                <a:srgbClr val="2F2B20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0" name="9 CuadroTexto"/>
          <p:cNvSpPr txBox="1"/>
          <p:nvPr/>
        </p:nvSpPr>
        <p:spPr>
          <a:xfrm>
            <a:off x="4191000" y="1295400"/>
            <a:ext cx="4876800" cy="378565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20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Robot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kumimoji="0" lang="es-AR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//Constructores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20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Robot (</a:t>
            </a:r>
            <a:r>
              <a:rPr kumimoji="0" lang="es-AR" sz="20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s-AR" sz="20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nro</a:t>
            </a: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s-AR" sz="20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nroSerie</a:t>
            </a: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s-AR" sz="20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nro</a:t>
            </a: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s-AR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energia</a:t>
            </a:r>
            <a:r>
              <a:rPr kumimoji="0" lang="es-AR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s-AR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energiaMaxima</a:t>
            </a: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ruedas = 100;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s-AR" sz="20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opticas</a:t>
            </a: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= 100;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chasis = 100;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kumimoji="0" lang="es-ES_tradnl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s-AR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3807012" cy="365125"/>
          </a:xfrm>
        </p:spPr>
        <p:txBody>
          <a:bodyPr/>
          <a:lstStyle/>
          <a:p>
            <a:r>
              <a:rPr lang="es-AR" dirty="0" smtClean="0"/>
              <a:t>Introducción a la Programación Orientada a Objetos IPOO - </a:t>
            </a:r>
            <a:r>
              <a:rPr lang="es-AR" dirty="0" smtClean="0"/>
              <a:t>2019</a:t>
            </a:r>
            <a:endParaRPr lang="en-US" dirty="0"/>
          </a:p>
        </p:txBody>
      </p:sp>
      <p:sp>
        <p:nvSpPr>
          <p:cNvPr id="9" name="8 Rectángulo"/>
          <p:cNvSpPr/>
          <p:nvPr/>
        </p:nvSpPr>
        <p:spPr>
          <a:xfrm>
            <a:off x="152400" y="1335742"/>
            <a:ext cx="3886200" cy="3745310"/>
          </a:xfrm>
          <a:prstGeom prst="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>
              <a:spcAft>
                <a:spcPts val="600"/>
              </a:spcAft>
            </a:pPr>
            <a:endParaRPr lang="es-ES" sz="2000" dirty="0">
              <a:solidFill>
                <a:schemeClr val="tx1"/>
              </a:solidFill>
            </a:endParaRPr>
          </a:p>
          <a:p>
            <a:pPr fontAlgn="t">
              <a:spcAft>
                <a:spcPts val="600"/>
              </a:spcAft>
            </a:pPr>
            <a:endParaRPr lang="es-ES" sz="2000" dirty="0" smtClean="0">
              <a:solidFill>
                <a:schemeClr val="tx1"/>
              </a:solidFill>
            </a:endParaRPr>
          </a:p>
          <a:p>
            <a:pPr fontAlgn="t">
              <a:spcAft>
                <a:spcPts val="600"/>
              </a:spcAft>
            </a:pPr>
            <a:endParaRPr lang="es-ES" sz="2000" dirty="0" smtClean="0">
              <a:solidFill>
                <a:schemeClr val="tx1"/>
              </a:solidFill>
            </a:endParaRPr>
          </a:p>
          <a:p>
            <a:pPr fontAlgn="t">
              <a:spcAft>
                <a:spcPts val="600"/>
              </a:spcAft>
            </a:pPr>
            <a:r>
              <a:rPr lang="es-ES" sz="2000" dirty="0" smtClean="0">
                <a:solidFill>
                  <a:schemeClr val="tx1"/>
                </a:solidFill>
              </a:rPr>
              <a:t>&lt;&lt;constructores&gt;&gt;</a:t>
            </a: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Robot(</a:t>
            </a:r>
            <a:r>
              <a:rPr lang="es-ES" sz="2000" dirty="0" err="1" smtClean="0">
                <a:solidFill>
                  <a:schemeClr val="tx1"/>
                </a:solidFill>
              </a:rPr>
              <a:t>nro</a:t>
            </a:r>
            <a:r>
              <a:rPr lang="es-ES" sz="2000" dirty="0" smtClean="0">
                <a:solidFill>
                  <a:schemeClr val="tx1"/>
                </a:solidFill>
              </a:rPr>
              <a:t>: entero) </a:t>
            </a: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…</a:t>
            </a: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</p:txBody>
      </p:sp>
      <p:sp>
        <p:nvSpPr>
          <p:cNvPr id="8" name="10 Rectángulo"/>
          <p:cNvSpPr/>
          <p:nvPr/>
        </p:nvSpPr>
        <p:spPr>
          <a:xfrm>
            <a:off x="152400" y="1341120"/>
            <a:ext cx="3886200" cy="533400"/>
          </a:xfrm>
          <a:prstGeom prst="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b="1" dirty="0" smtClean="0">
                <a:solidFill>
                  <a:schemeClr val="tx1"/>
                </a:solidFill>
              </a:rPr>
              <a:t>Robot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99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          FABRICA DE JUGUETES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2" name="11 CuadroTexto"/>
          <p:cNvSpPr txBox="1"/>
          <p:nvPr/>
        </p:nvSpPr>
        <p:spPr>
          <a:xfrm>
            <a:off x="4267200" y="1295400"/>
            <a:ext cx="4876800" cy="1015663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ea typeface="Calibri"/>
              </a:rPr>
              <a:t>public</a:t>
            </a:r>
            <a:r>
              <a:rPr kumimoji="0" lang="es-AR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ea typeface="Calibri"/>
              </a:rPr>
              <a:t> </a:t>
            </a:r>
            <a:r>
              <a:rPr kumimoji="0" lang="es-AR" sz="20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ea typeface="Calibri"/>
              </a:rPr>
              <a:t>void</a:t>
            </a: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ea typeface="Calibri"/>
              </a:rPr>
              <a:t> recargar(){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ea typeface="Calibri"/>
              </a:rPr>
              <a:t>  </a:t>
            </a:r>
            <a:r>
              <a:rPr kumimoji="0" lang="es-AR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ea typeface="Calibri"/>
              </a:rPr>
              <a:t>energia</a:t>
            </a:r>
            <a:r>
              <a:rPr kumimoji="0" lang="es-AR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ea typeface="Calibri"/>
              </a:rPr>
              <a:t> = </a:t>
            </a:r>
            <a:r>
              <a:rPr kumimoji="0" lang="es-AR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ea typeface="Calibri"/>
              </a:rPr>
              <a:t>energiaMaxima</a:t>
            </a:r>
            <a:r>
              <a:rPr kumimoji="0" lang="es-AR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ea typeface="Calibri"/>
              </a:rPr>
              <a:t>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ea typeface="Calibri"/>
              </a:rPr>
              <a:t>}</a:t>
            </a:r>
            <a:endParaRPr kumimoji="0" lang="es-AR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/>
              <a:ea typeface="Calibri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52400" y="1335742"/>
            <a:ext cx="3886200" cy="4074458"/>
          </a:xfrm>
          <a:prstGeom prst="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>
              <a:spcAft>
                <a:spcPts val="600"/>
              </a:spcAft>
            </a:pPr>
            <a:endParaRPr lang="es-ES" sz="2000" dirty="0" smtClean="0">
              <a:solidFill>
                <a:schemeClr val="tx1"/>
              </a:solidFill>
            </a:endParaRPr>
          </a:p>
          <a:p>
            <a:pPr fontAlgn="t">
              <a:spcAft>
                <a:spcPts val="600"/>
              </a:spcAft>
            </a:pPr>
            <a:endParaRPr lang="es-ES" sz="2000" dirty="0">
              <a:solidFill>
                <a:schemeClr val="tx1"/>
              </a:solidFill>
            </a:endParaRPr>
          </a:p>
          <a:p>
            <a:pPr fontAlgn="t">
              <a:spcAft>
                <a:spcPts val="600"/>
              </a:spcAft>
            </a:pPr>
            <a:r>
              <a:rPr lang="es-ES" sz="2000" dirty="0" smtClean="0">
                <a:solidFill>
                  <a:schemeClr val="tx1"/>
                </a:solidFill>
              </a:rPr>
              <a:t>&lt;&lt;comandos&gt;&gt;</a:t>
            </a: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recargar()</a:t>
            </a: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</p:txBody>
      </p:sp>
      <p:sp>
        <p:nvSpPr>
          <p:cNvPr id="7" name="10 Rectángulo"/>
          <p:cNvSpPr/>
          <p:nvPr/>
        </p:nvSpPr>
        <p:spPr>
          <a:xfrm>
            <a:off x="152400" y="1341120"/>
            <a:ext cx="3886200" cy="533400"/>
          </a:xfrm>
          <a:prstGeom prst="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b="1" dirty="0" smtClean="0">
                <a:solidFill>
                  <a:schemeClr val="tx1"/>
                </a:solidFill>
              </a:rPr>
              <a:t>Robot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76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          FABRICA DE JUGUETES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200" y="1295400"/>
            <a:ext cx="8610600" cy="52578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es-AR" dirty="0">
              <a:solidFill>
                <a:srgbClr val="2F2B20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2" name="11 CuadroTexto"/>
          <p:cNvSpPr txBox="1"/>
          <p:nvPr/>
        </p:nvSpPr>
        <p:spPr>
          <a:xfrm>
            <a:off x="3962400" y="1384042"/>
            <a:ext cx="5105400" cy="4093428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ES" sz="2000" b="1" kern="0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000" b="1" kern="0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kern="0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kern="0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armarAuto</a:t>
            </a:r>
            <a:r>
              <a:rPr lang="es-ES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() {</a:t>
            </a:r>
          </a:p>
          <a:p>
            <a:pPr lvl="0">
              <a:defRPr/>
            </a:pPr>
            <a:r>
              <a:rPr lang="es-ES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/*Requiere que se haya controlado si hay piezas  disponibles*/</a:t>
            </a:r>
          </a:p>
          <a:p>
            <a:pPr lvl="0">
              <a:defRPr/>
            </a:pPr>
            <a:r>
              <a:rPr lang="es-ES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ruedas -= 4 ; </a:t>
            </a:r>
          </a:p>
          <a:p>
            <a:pPr lvl="0">
              <a:defRPr/>
            </a:pPr>
            <a:r>
              <a:rPr lang="es-ES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sz="2000" b="1" kern="0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opticas</a:t>
            </a:r>
            <a:r>
              <a:rPr lang="es-ES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kern="0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-= 6</a:t>
            </a:r>
            <a:r>
              <a:rPr lang="es-ES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0">
              <a:defRPr/>
            </a:pPr>
            <a:r>
              <a:rPr lang="es-ES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sz="2000" b="1" kern="0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energia</a:t>
            </a:r>
            <a:r>
              <a:rPr lang="es-ES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-= 70;</a:t>
            </a:r>
          </a:p>
          <a:p>
            <a:pPr lvl="0">
              <a:defRPr/>
            </a:pPr>
            <a:r>
              <a:rPr lang="es-ES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chasis --;</a:t>
            </a:r>
          </a:p>
          <a:p>
            <a:pPr lvl="0">
              <a:defRPr/>
            </a:pPr>
            <a:r>
              <a:rPr lang="es-ES" sz="2000" b="1" kern="0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/*</a:t>
            </a:r>
            <a:r>
              <a:rPr lang="es-ES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Controla  si es necesario </a:t>
            </a:r>
            <a:endParaRPr lang="es-ES" sz="2000" b="1" kern="0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>
              <a:defRPr/>
            </a:pPr>
            <a:r>
              <a:rPr lang="es-ES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kern="0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recargar energía</a:t>
            </a:r>
            <a:r>
              <a:rPr lang="es-ES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pPr lvl="0">
              <a:defRPr/>
            </a:pPr>
            <a:r>
              <a:rPr lang="es-ES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sz="2000" b="1" kern="0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sz="2000" b="1" kern="0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energia</a:t>
            </a:r>
            <a:r>
              <a:rPr lang="es-ES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s-ES" sz="2000" b="1" kern="0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energiaMinima</a:t>
            </a:r>
            <a:r>
              <a:rPr lang="es-ES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0">
              <a:defRPr/>
            </a:pPr>
            <a:r>
              <a:rPr lang="es-ES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s-ES" sz="2000" b="1" kern="0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this.recargar</a:t>
            </a:r>
            <a:r>
              <a:rPr lang="es-ES" sz="2000" b="1" kern="0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lvl="0">
              <a:defRPr/>
            </a:pPr>
            <a:r>
              <a:rPr lang="es-ES" sz="2000" b="1" kern="0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s-ES" sz="2000" b="1" kern="0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52400" y="1335742"/>
            <a:ext cx="3733800" cy="4074458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>
              <a:spcAft>
                <a:spcPts val="600"/>
              </a:spcAft>
            </a:pPr>
            <a:endParaRPr lang="es-ES" sz="2000" dirty="0" smtClean="0">
              <a:solidFill>
                <a:schemeClr val="tx1"/>
              </a:solidFill>
            </a:endParaRPr>
          </a:p>
          <a:p>
            <a:pPr fontAlgn="t">
              <a:spcAft>
                <a:spcPts val="600"/>
              </a:spcAft>
            </a:pPr>
            <a:r>
              <a:rPr lang="es-ES" sz="2000" dirty="0" smtClean="0">
                <a:solidFill>
                  <a:schemeClr val="tx1"/>
                </a:solidFill>
              </a:rPr>
              <a:t>&lt;&lt;comandos&gt;&gt;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armaAuto</a:t>
            </a:r>
            <a:r>
              <a:rPr lang="es-ES" sz="2000" dirty="0" smtClean="0">
                <a:solidFill>
                  <a:schemeClr val="tx1"/>
                </a:solidFill>
              </a:rPr>
              <a:t>()</a:t>
            </a: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</p:txBody>
      </p:sp>
      <p:sp>
        <p:nvSpPr>
          <p:cNvPr id="9" name="10 Rectángulo"/>
          <p:cNvSpPr/>
          <p:nvPr/>
        </p:nvSpPr>
        <p:spPr>
          <a:xfrm>
            <a:off x="152400" y="1323474"/>
            <a:ext cx="3733800" cy="533400"/>
          </a:xfrm>
          <a:prstGeom prst="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b="1" dirty="0" smtClean="0">
                <a:solidFill>
                  <a:schemeClr val="tx1"/>
                </a:solidFill>
              </a:rPr>
              <a:t>Robot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65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          FABRICA DE JUGUETES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1295400"/>
            <a:ext cx="8077200" cy="52578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es-AR" dirty="0">
              <a:solidFill>
                <a:srgbClr val="2F2B20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3 Rectángulo"/>
          <p:cNvSpPr/>
          <p:nvPr/>
        </p:nvSpPr>
        <p:spPr>
          <a:xfrm>
            <a:off x="609600" y="5638800"/>
            <a:ext cx="7924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ES_tradnl" sz="2400" dirty="0">
                <a:cs typeface="Courier New" panose="02070309020205020404" pitchFamily="49" charset="0"/>
              </a:rPr>
              <a:t>El comando </a:t>
            </a:r>
            <a:r>
              <a:rPr lang="es-ES_tradnl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abrirCaja</a:t>
            </a:r>
            <a:r>
              <a:rPr lang="es-ES_tradnl" sz="2400" dirty="0">
                <a:cs typeface="Courier New" panose="02070309020205020404" pitchFamily="49" charset="0"/>
              </a:rPr>
              <a:t> recibe como parámetro un objeto de clase </a:t>
            </a:r>
            <a:r>
              <a:rPr lang="es-ES_tradn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Caja</a:t>
            </a:r>
            <a:r>
              <a:rPr lang="es-ES_tradnl" sz="2400" dirty="0" smtClean="0">
                <a:cs typeface="Courier New" panose="02070309020205020404" pitchFamily="49" charset="0"/>
              </a:rPr>
              <a:t>.</a:t>
            </a:r>
            <a:endParaRPr lang="es-ES_tradnl" sz="2400" dirty="0">
              <a:cs typeface="Courier New" panose="02070309020205020404" pitchFamily="49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52400" y="1335742"/>
            <a:ext cx="3733800" cy="4074458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>
              <a:spcAft>
                <a:spcPts val="600"/>
              </a:spcAft>
            </a:pPr>
            <a:endParaRPr lang="es-ES" sz="2000" dirty="0" smtClean="0">
              <a:solidFill>
                <a:schemeClr val="tx1"/>
              </a:solidFill>
            </a:endParaRPr>
          </a:p>
          <a:p>
            <a:pPr fontAlgn="t">
              <a:spcAft>
                <a:spcPts val="600"/>
              </a:spcAft>
            </a:pPr>
            <a:r>
              <a:rPr lang="es-ES" sz="2000" dirty="0" smtClean="0">
                <a:solidFill>
                  <a:schemeClr val="tx1"/>
                </a:solidFill>
              </a:rPr>
              <a:t>&lt;&lt;comandos&gt;&gt;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abrirCaja</a:t>
            </a:r>
            <a:r>
              <a:rPr lang="es-ES" sz="2000" dirty="0" smtClean="0">
                <a:solidFill>
                  <a:schemeClr val="tx1"/>
                </a:solidFill>
              </a:rPr>
              <a:t>(c:Caja)</a:t>
            </a: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</p:txBody>
      </p:sp>
      <p:sp>
        <p:nvSpPr>
          <p:cNvPr id="7" name="10 Rectángulo"/>
          <p:cNvSpPr/>
          <p:nvPr/>
        </p:nvSpPr>
        <p:spPr>
          <a:xfrm>
            <a:off x="152400" y="1323474"/>
            <a:ext cx="3733800" cy="533400"/>
          </a:xfrm>
          <a:prstGeom prst="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b="1" dirty="0" smtClean="0">
                <a:solidFill>
                  <a:schemeClr val="tx1"/>
                </a:solidFill>
              </a:rPr>
              <a:t>Robot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09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          FABRICA DE JUGUETES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1295400"/>
            <a:ext cx="8077200" cy="52578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es-AR" dirty="0">
              <a:solidFill>
                <a:srgbClr val="2F2B20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2" name="11 CuadroTexto"/>
          <p:cNvSpPr txBox="1"/>
          <p:nvPr/>
        </p:nvSpPr>
        <p:spPr>
          <a:xfrm>
            <a:off x="533400" y="1524000"/>
            <a:ext cx="7924800" cy="3170099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lvl="0"/>
            <a:r>
              <a:rPr lang="es-ES" sz="2000" b="1" kern="0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000" b="1" kern="0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kern="0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kern="0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abrirCaja</a:t>
            </a:r>
            <a:r>
              <a:rPr lang="es-ES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(Caja caja) {</a:t>
            </a:r>
          </a:p>
          <a:p>
            <a:pPr lvl="0"/>
            <a:r>
              <a:rPr lang="es-ES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/*Aumenta sus cantidades según las de la caja*/</a:t>
            </a:r>
          </a:p>
          <a:p>
            <a:pPr lvl="0"/>
            <a:r>
              <a:rPr lang="es-ES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ruedas += </a:t>
            </a:r>
            <a:r>
              <a:rPr lang="es-ES" sz="2000" b="1" kern="0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caja.obtenerRuedas</a:t>
            </a:r>
            <a:r>
              <a:rPr lang="es-ES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lvl="0"/>
            <a:r>
              <a:rPr lang="es-ES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kern="0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opticas</a:t>
            </a:r>
            <a:r>
              <a:rPr lang="es-ES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s-ES" sz="2000" b="1" kern="0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caja.obtenerOpticas</a:t>
            </a:r>
            <a:r>
              <a:rPr lang="es-ES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lvl="0"/>
            <a:r>
              <a:rPr lang="es-ES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chasis += </a:t>
            </a:r>
            <a:r>
              <a:rPr lang="es-ES" sz="2000" b="1" kern="0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caja.obtenerChasis</a:t>
            </a:r>
            <a:r>
              <a:rPr lang="es-ES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lvl="0"/>
            <a:r>
              <a:rPr lang="es-ES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kern="0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energia</a:t>
            </a:r>
            <a:r>
              <a:rPr lang="es-ES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-= 50;</a:t>
            </a:r>
          </a:p>
          <a:p>
            <a:pPr lvl="0"/>
            <a:r>
              <a:rPr lang="es-ES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/*Controla  si es necesario recargar energía*/</a:t>
            </a:r>
          </a:p>
          <a:p>
            <a:pPr lvl="0"/>
            <a:r>
              <a:rPr lang="es-ES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kern="0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kern="0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sz="2000" b="1" kern="0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2000" b="1" kern="0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energia</a:t>
            </a:r>
            <a:r>
              <a:rPr lang="es-ES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s-ES" sz="2000" b="1" kern="0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energiaMinima</a:t>
            </a:r>
            <a:r>
              <a:rPr lang="es-ES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0"/>
            <a:r>
              <a:rPr lang="es-ES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sz="2000" b="1" kern="0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this.recargar</a:t>
            </a:r>
            <a:r>
              <a:rPr lang="es-ES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lvl="0"/>
            <a:r>
              <a:rPr lang="es-ES" sz="2000" b="1" kern="0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" sz="2000" b="1" kern="0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33400" y="5029200"/>
            <a:ext cx="792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ES_tradnl" sz="2400" dirty="0" smtClean="0">
                <a:cs typeface="Courier New" panose="02070309020205020404" pitchFamily="49" charset="0"/>
              </a:rPr>
              <a:t>Existe una relación de dependencia entre </a:t>
            </a:r>
            <a:r>
              <a:rPr lang="es-ES_tradn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Robot</a:t>
            </a:r>
            <a:r>
              <a:rPr lang="es-ES_tradnl" sz="2400" dirty="0" smtClean="0">
                <a:cs typeface="Courier New" panose="02070309020205020404" pitchFamily="49" charset="0"/>
              </a:rPr>
              <a:t> y </a:t>
            </a:r>
            <a:r>
              <a:rPr lang="es-ES_tradn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Caja</a:t>
            </a:r>
            <a:endParaRPr lang="es-ES_tradnl" sz="24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09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          FABRICA DE JUGUETES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2578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es-AR" dirty="0">
              <a:solidFill>
                <a:srgbClr val="2F2B20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0" name="9 CuadroTexto"/>
          <p:cNvSpPr txBox="1"/>
          <p:nvPr/>
        </p:nvSpPr>
        <p:spPr>
          <a:xfrm>
            <a:off x="3962400" y="1335742"/>
            <a:ext cx="5029200" cy="347787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Consultas</a:t>
            </a:r>
          </a:p>
          <a:p>
            <a:r>
              <a:rPr lang="es-AR" sz="2000" b="1" dirty="0" err="1" smtClean="0">
                <a:solidFill>
                  <a:sysClr val="windowText" lastClr="000000"/>
                </a:solidFill>
                <a:latin typeface="Courier New"/>
                <a:ea typeface="Calibri"/>
              </a:rPr>
              <a:t>public</a:t>
            </a:r>
            <a:r>
              <a:rPr lang="es-AR" sz="2000" b="1" dirty="0" smtClean="0">
                <a:solidFill>
                  <a:sysClr val="windowText" lastClr="000000"/>
                </a:solidFill>
                <a:latin typeface="Courier New"/>
                <a:ea typeface="Calibri"/>
              </a:rPr>
              <a:t> </a:t>
            </a:r>
            <a:r>
              <a:rPr lang="es-AR" sz="2000" b="1" dirty="0" err="1">
                <a:solidFill>
                  <a:sysClr val="windowText" lastClr="000000"/>
                </a:solidFill>
                <a:latin typeface="Courier New"/>
                <a:ea typeface="Calibri"/>
              </a:rPr>
              <a:t>int</a:t>
            </a:r>
            <a:r>
              <a:rPr lang="es-AR" sz="20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</a:t>
            </a:r>
            <a:r>
              <a:rPr lang="es-AR" sz="2000" b="1" dirty="0" err="1">
                <a:solidFill>
                  <a:sysClr val="windowText" lastClr="000000"/>
                </a:solidFill>
                <a:latin typeface="Courier New"/>
                <a:ea typeface="Calibri"/>
              </a:rPr>
              <a:t>obtenerNroSerie</a:t>
            </a:r>
            <a:r>
              <a:rPr lang="es-AR" sz="20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(){</a:t>
            </a:r>
          </a:p>
          <a:p>
            <a:r>
              <a:rPr lang="es-AR" sz="20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 </a:t>
            </a:r>
            <a:r>
              <a:rPr lang="es-AR" sz="2000" b="1" dirty="0" err="1">
                <a:solidFill>
                  <a:sysClr val="windowText" lastClr="000000"/>
                </a:solidFill>
                <a:latin typeface="Courier New"/>
                <a:ea typeface="Calibri"/>
              </a:rPr>
              <a:t>return</a:t>
            </a:r>
            <a:r>
              <a:rPr lang="es-AR" sz="20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</a:t>
            </a:r>
            <a:r>
              <a:rPr lang="es-AR" sz="2000" b="1" dirty="0" err="1">
                <a:solidFill>
                  <a:sysClr val="windowText" lastClr="000000"/>
                </a:solidFill>
                <a:latin typeface="Courier New"/>
                <a:ea typeface="Calibri"/>
              </a:rPr>
              <a:t>nroSerie</a:t>
            </a:r>
            <a:r>
              <a:rPr lang="es-AR" sz="20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;}</a:t>
            </a:r>
          </a:p>
          <a:p>
            <a:r>
              <a:rPr lang="es-AR" sz="2000" b="1" dirty="0" err="1">
                <a:solidFill>
                  <a:sysClr val="windowText" lastClr="000000"/>
                </a:solidFill>
                <a:latin typeface="Courier New"/>
                <a:ea typeface="Calibri"/>
              </a:rPr>
              <a:t>public</a:t>
            </a:r>
            <a:r>
              <a:rPr lang="es-AR" sz="20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</a:t>
            </a:r>
            <a:r>
              <a:rPr lang="es-AR" sz="2000" b="1" dirty="0" err="1">
                <a:solidFill>
                  <a:sysClr val="windowText" lastClr="000000"/>
                </a:solidFill>
                <a:latin typeface="Courier New"/>
                <a:ea typeface="Calibri"/>
              </a:rPr>
              <a:t>int</a:t>
            </a:r>
            <a:r>
              <a:rPr lang="es-AR" sz="20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</a:t>
            </a:r>
            <a:r>
              <a:rPr lang="es-AR" sz="2000" b="1" dirty="0" err="1">
                <a:solidFill>
                  <a:sysClr val="windowText" lastClr="000000"/>
                </a:solidFill>
                <a:latin typeface="Courier New"/>
                <a:ea typeface="Calibri"/>
              </a:rPr>
              <a:t>obtenerEnergia</a:t>
            </a:r>
            <a:r>
              <a:rPr lang="es-AR" sz="20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(){</a:t>
            </a:r>
          </a:p>
          <a:p>
            <a:r>
              <a:rPr lang="es-AR" sz="20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 </a:t>
            </a:r>
            <a:r>
              <a:rPr lang="es-AR" sz="2000" b="1" dirty="0" err="1">
                <a:solidFill>
                  <a:sysClr val="windowText" lastClr="000000"/>
                </a:solidFill>
                <a:latin typeface="Courier New"/>
                <a:ea typeface="Calibri"/>
              </a:rPr>
              <a:t>return</a:t>
            </a:r>
            <a:r>
              <a:rPr lang="es-AR" sz="20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</a:t>
            </a:r>
            <a:r>
              <a:rPr lang="es-AR" sz="2000" b="1" dirty="0" err="1">
                <a:solidFill>
                  <a:sysClr val="windowText" lastClr="000000"/>
                </a:solidFill>
                <a:latin typeface="Courier New"/>
                <a:ea typeface="Calibri"/>
              </a:rPr>
              <a:t>energia</a:t>
            </a:r>
            <a:r>
              <a:rPr lang="es-AR" sz="20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;}</a:t>
            </a:r>
          </a:p>
          <a:p>
            <a:r>
              <a:rPr lang="es-A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obtenerRuedas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ruedas;}</a:t>
            </a:r>
          </a:p>
          <a:p>
            <a:r>
              <a:rPr lang="es-A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obtenerOpticas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opticas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</a:p>
          <a:p>
            <a:r>
              <a:rPr lang="es-A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obtenerChasis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chasis</a:t>
            </a:r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  <a:r>
              <a:rPr lang="es-ES_tradnl" sz="2000" dirty="0" smtClean="0">
                <a:solidFill>
                  <a:sysClr val="windowText" lastClr="000000"/>
                </a:solidFill>
              </a:rPr>
              <a:t>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IPOO - </a:t>
            </a:r>
            <a:r>
              <a:rPr lang="es-AR" dirty="0" smtClean="0"/>
              <a:t>2019</a:t>
            </a:r>
            <a:endParaRPr lang="en-US" dirty="0"/>
          </a:p>
        </p:txBody>
      </p:sp>
      <p:sp>
        <p:nvSpPr>
          <p:cNvPr id="9" name="8 Rectángulo"/>
          <p:cNvSpPr/>
          <p:nvPr/>
        </p:nvSpPr>
        <p:spPr>
          <a:xfrm>
            <a:off x="152400" y="1335742"/>
            <a:ext cx="3733800" cy="4074458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>
              <a:spcAft>
                <a:spcPts val="600"/>
              </a:spcAft>
            </a:pPr>
            <a:endParaRPr lang="en-US" sz="2000" b="1" dirty="0">
              <a:solidFill>
                <a:schemeClr val="tx1"/>
              </a:solidFill>
            </a:endParaRP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…</a:t>
            </a:r>
          </a:p>
          <a:p>
            <a:pPr fontAlgn="t">
              <a:spcAft>
                <a:spcPts val="600"/>
              </a:spcAft>
            </a:pPr>
            <a:r>
              <a:rPr lang="es-ES" sz="2000" dirty="0" smtClean="0">
                <a:solidFill>
                  <a:schemeClr val="tx1"/>
                </a:solidFill>
              </a:rPr>
              <a:t>&lt;&lt;consultas&gt;&gt;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obtenerNroSerie</a:t>
            </a:r>
            <a:r>
              <a:rPr lang="es-ES" sz="2000" dirty="0" smtClean="0">
                <a:solidFill>
                  <a:schemeClr val="tx1"/>
                </a:solidFill>
              </a:rPr>
              <a:t>(): entero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obtenerEnergia</a:t>
            </a:r>
            <a:r>
              <a:rPr lang="es-ES" sz="2000" dirty="0" smtClean="0">
                <a:solidFill>
                  <a:schemeClr val="tx1"/>
                </a:solidFill>
              </a:rPr>
              <a:t> (): entero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obtenerChasis</a:t>
            </a:r>
            <a:r>
              <a:rPr lang="es-ES" sz="2000" dirty="0" smtClean="0">
                <a:solidFill>
                  <a:schemeClr val="tx1"/>
                </a:solidFill>
              </a:rPr>
              <a:t> () : entero 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obtenerRuedas</a:t>
            </a:r>
            <a:r>
              <a:rPr lang="es-ES" sz="2000" dirty="0" smtClean="0">
                <a:solidFill>
                  <a:schemeClr val="tx1"/>
                </a:solidFill>
              </a:rPr>
              <a:t> () : entero 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obtenerOpticas</a:t>
            </a:r>
            <a:r>
              <a:rPr lang="es-ES" sz="2000" dirty="0" smtClean="0">
                <a:solidFill>
                  <a:schemeClr val="tx1"/>
                </a:solidFill>
              </a:rPr>
              <a:t> () : entero </a:t>
            </a: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</p:txBody>
      </p:sp>
      <p:sp>
        <p:nvSpPr>
          <p:cNvPr id="8" name="10 Rectángulo"/>
          <p:cNvSpPr/>
          <p:nvPr/>
        </p:nvSpPr>
        <p:spPr>
          <a:xfrm>
            <a:off x="152400" y="1323474"/>
            <a:ext cx="3733800" cy="533400"/>
          </a:xfrm>
          <a:prstGeom prst="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b="1" dirty="0" smtClean="0">
                <a:solidFill>
                  <a:schemeClr val="tx1"/>
                </a:solidFill>
              </a:rPr>
              <a:t>Robot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71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DEPENDENCIA ENTRE CLASES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s-AR" sz="2800" dirty="0"/>
              <a:t>La </a:t>
            </a:r>
            <a:r>
              <a:rPr lang="es-AR" sz="2800" b="1" dirty="0"/>
              <a:t>dependencia</a:t>
            </a:r>
            <a:r>
              <a:rPr lang="es-AR" sz="2800" dirty="0"/>
              <a:t> entre clases se produce cuando una clase declara una </a:t>
            </a:r>
            <a:r>
              <a:rPr lang="es-AR" sz="2800" b="1" dirty="0"/>
              <a:t>variable local </a:t>
            </a:r>
            <a:r>
              <a:rPr lang="es-AR" sz="2800" dirty="0"/>
              <a:t>o un </a:t>
            </a:r>
            <a:r>
              <a:rPr lang="es-AR" sz="2800" b="1" dirty="0"/>
              <a:t>parámetro </a:t>
            </a:r>
            <a:r>
              <a:rPr lang="es-AR" sz="2800" dirty="0"/>
              <a:t>de otra clase.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s-AR" sz="2800" dirty="0"/>
              <a:t>Decimos que la relación entre objetos es del tipo </a:t>
            </a:r>
            <a:r>
              <a:rPr lang="es-AR" sz="2800" b="1" dirty="0" err="1"/>
              <a:t>usaUn</a:t>
            </a:r>
            <a:r>
              <a:rPr lang="es-AR" sz="2800" b="1" dirty="0"/>
              <a:t>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s-ES" sz="2800" dirty="0"/>
              <a:t>Notemos que un caso particular de dependencia se presenta entre la clase </a:t>
            </a:r>
            <a:r>
              <a:rPr lang="es-ES" sz="2800" dirty="0" err="1"/>
              <a:t>tester</a:t>
            </a:r>
            <a:r>
              <a:rPr lang="es-ES" sz="2800" dirty="0"/>
              <a:t> con la clase que va a ser verificada. </a:t>
            </a:r>
            <a:endParaRPr lang="es-AR" sz="28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IPOO - </a:t>
            </a:r>
            <a:r>
              <a:rPr lang="es-AR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1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          FABRICA DE JUGUETES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2578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es-AR" dirty="0">
              <a:solidFill>
                <a:srgbClr val="2F2B20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0" name="9 CuadroTexto"/>
          <p:cNvSpPr txBox="1"/>
          <p:nvPr/>
        </p:nvSpPr>
        <p:spPr>
          <a:xfrm>
            <a:off x="4038600" y="1337608"/>
            <a:ext cx="4953000" cy="163121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s-AR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nroSerie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+" </a:t>
            </a:r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</a:p>
          <a:p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ruedas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+" "+</a:t>
            </a:r>
            <a:r>
              <a:rPr lang="es-A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opticas</a:t>
            </a:r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</a:p>
          <a:p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" 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"+ </a:t>
            </a:r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chasis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AR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52400" y="1335742"/>
            <a:ext cx="3733800" cy="4074458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>
              <a:spcAft>
                <a:spcPts val="600"/>
              </a:spcAft>
            </a:pPr>
            <a:endParaRPr lang="es-ES" sz="2000" dirty="0" smtClean="0">
              <a:solidFill>
                <a:schemeClr val="tx1"/>
              </a:solidFill>
            </a:endParaRPr>
          </a:p>
          <a:p>
            <a:pPr fontAlgn="t">
              <a:spcAft>
                <a:spcPts val="600"/>
              </a:spcAft>
            </a:pPr>
            <a:r>
              <a:rPr lang="es-ES" sz="2000" dirty="0" smtClean="0">
                <a:solidFill>
                  <a:schemeClr val="tx1"/>
                </a:solidFill>
              </a:rPr>
              <a:t>&lt;&lt;comandos&gt;&gt;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toString</a:t>
            </a:r>
            <a:r>
              <a:rPr lang="es-ES" sz="2000" dirty="0" smtClean="0">
                <a:solidFill>
                  <a:schemeClr val="tx1"/>
                </a:solidFill>
              </a:rPr>
              <a:t>():</a:t>
            </a:r>
            <a:r>
              <a:rPr lang="es-ES" sz="2000" dirty="0" err="1" smtClean="0">
                <a:solidFill>
                  <a:schemeClr val="tx1"/>
                </a:solidFill>
              </a:rPr>
              <a:t>String</a:t>
            </a:r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</p:txBody>
      </p:sp>
      <p:sp>
        <p:nvSpPr>
          <p:cNvPr id="7" name="10 Rectángulo"/>
          <p:cNvSpPr/>
          <p:nvPr/>
        </p:nvSpPr>
        <p:spPr>
          <a:xfrm>
            <a:off x="152400" y="1323474"/>
            <a:ext cx="3733800" cy="533400"/>
          </a:xfrm>
          <a:prstGeom prst="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b="1" dirty="0" smtClean="0">
                <a:solidFill>
                  <a:schemeClr val="tx1"/>
                </a:solidFill>
              </a:rPr>
              <a:t>Robot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41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          FABRICA DE JUGUETES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819715"/>
            <a:ext cx="8229600" cy="1038286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El contrato requiere que </a:t>
            </a:r>
            <a:r>
              <a:rPr lang="es-ES" b="1" dirty="0" smtClean="0"/>
              <a:t>usa</a:t>
            </a:r>
            <a:r>
              <a:rPr lang="es-ES" dirty="0" smtClean="0"/>
              <a:t> a 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Robot</a:t>
            </a:r>
            <a:r>
              <a:rPr lang="es-ES" dirty="0" smtClean="0"/>
              <a:t> </a:t>
            </a:r>
            <a:r>
              <a:rPr lang="es-ES" dirty="0"/>
              <a:t>controle si es posible </a:t>
            </a:r>
            <a:r>
              <a:rPr lang="es-ES" dirty="0" smtClean="0"/>
              <a:t>armar </a:t>
            </a:r>
            <a:r>
              <a:rPr lang="es-ES" dirty="0"/>
              <a:t>el auto</a:t>
            </a:r>
            <a:r>
              <a:rPr lang="es-ES" dirty="0" smtClean="0"/>
              <a:t>.</a:t>
            </a:r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5 CuadroTexto"/>
          <p:cNvSpPr txBox="1"/>
          <p:nvPr/>
        </p:nvSpPr>
        <p:spPr>
          <a:xfrm>
            <a:off x="475129" y="1295400"/>
            <a:ext cx="8229600" cy="489364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sz="2400" b="1" dirty="0" err="1">
                <a:solidFill>
                  <a:sysClr val="windowText" lastClr="000000"/>
                </a:solidFill>
                <a:latin typeface="Courier New"/>
                <a:ea typeface="Calibri"/>
              </a:rPr>
              <a:t>class</a:t>
            </a:r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/>
                <a:ea typeface="Calibri"/>
              </a:rPr>
              <a:t>FabricaJuguetes</a:t>
            </a:r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{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…</a:t>
            </a:r>
          </a:p>
          <a:p>
            <a:r>
              <a:rPr lang="es-AR" sz="2400" b="1" dirty="0" err="1">
                <a:solidFill>
                  <a:sysClr val="windowText" lastClr="000000"/>
                </a:solidFill>
                <a:latin typeface="Courier New"/>
                <a:ea typeface="Calibri"/>
              </a:rPr>
              <a:t>public</a:t>
            </a:r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/>
                <a:ea typeface="Calibri"/>
              </a:rPr>
              <a:t>void</a:t>
            </a:r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producir {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 Robot 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/>
                <a:ea typeface="Calibri"/>
              </a:rPr>
              <a:t>unRobot</a:t>
            </a:r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;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 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/>
                <a:ea typeface="Calibri"/>
              </a:rPr>
              <a:t>unRobot</a:t>
            </a:r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= new Robot(111);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 Caja c = new Caja(100,150,25);  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 …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 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/>
                <a:ea typeface="Calibri"/>
              </a:rPr>
              <a:t>if</a:t>
            </a:r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(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/>
                <a:ea typeface="Calibri"/>
              </a:rPr>
              <a:t>unRobot.cantAutos</a:t>
            </a:r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() &gt; 0</a:t>
            </a:r>
            <a:r>
              <a:rPr lang="es-AR" sz="2400" b="1" dirty="0" smtClean="0">
                <a:solidFill>
                  <a:sysClr val="windowText" lastClr="000000"/>
                </a:solidFill>
                <a:latin typeface="Courier New"/>
                <a:ea typeface="Calibri"/>
              </a:rPr>
              <a:t>){</a:t>
            </a:r>
            <a:endParaRPr lang="es-AR" sz="2400" b="1" dirty="0">
              <a:solidFill>
                <a:sysClr val="windowText" lastClr="000000"/>
              </a:solidFill>
              <a:latin typeface="Courier New"/>
              <a:ea typeface="Calibri"/>
            </a:endParaRP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   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/>
                <a:ea typeface="Calibri"/>
              </a:rPr>
              <a:t>unRobot.armarAuto</a:t>
            </a:r>
            <a:r>
              <a:rPr lang="es-AR" sz="2400" b="1" dirty="0" smtClean="0">
                <a:solidFill>
                  <a:sysClr val="windowText" lastClr="000000"/>
                </a:solidFill>
                <a:latin typeface="Courier New"/>
                <a:ea typeface="Calibri"/>
              </a:rPr>
              <a:t>();</a:t>
            </a:r>
          </a:p>
          <a:p>
            <a:endParaRPr lang="es-AR" sz="2400" b="1" dirty="0" smtClean="0">
              <a:solidFill>
                <a:sysClr val="windowText" lastClr="000000"/>
              </a:solidFill>
              <a:latin typeface="Courier New"/>
              <a:ea typeface="Calibri"/>
            </a:endParaRPr>
          </a:p>
          <a:p>
            <a:r>
              <a:rPr lang="es-AR" sz="2400" b="1" dirty="0" smtClean="0">
                <a:solidFill>
                  <a:sysClr val="windowText" lastClr="000000"/>
                </a:solidFill>
                <a:latin typeface="Courier New"/>
                <a:ea typeface="Calibri"/>
              </a:rPr>
              <a:t>…</a:t>
            </a:r>
            <a:endParaRPr lang="es-AR" sz="2400" b="1" dirty="0">
              <a:solidFill>
                <a:sysClr val="windowText" lastClr="000000"/>
              </a:solidFill>
              <a:latin typeface="Courier New"/>
              <a:ea typeface="Calibri"/>
            </a:endParaRP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}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2832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          FABRICA DE JUGUETES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s-AR" dirty="0" smtClean="0"/>
              <a:t>Los valores </a:t>
            </a:r>
            <a:r>
              <a:rPr lang="es-AR" dirty="0"/>
              <a:t>de los atributos de instancia se establecen en la creación del objeto y se modifican cuando se arman autos o se abren cajas.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Los </a:t>
            </a:r>
            <a:r>
              <a:rPr lang="en-US" dirty="0" err="1"/>
              <a:t>atributos</a:t>
            </a:r>
            <a:r>
              <a:rPr lang="en-US" dirty="0"/>
              <a:t>, los </a:t>
            </a:r>
            <a:r>
              <a:rPr lang="en-US" dirty="0" err="1"/>
              <a:t>comandos</a:t>
            </a:r>
            <a:r>
              <a:rPr lang="en-US" dirty="0"/>
              <a:t> y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consultas</a:t>
            </a:r>
            <a:r>
              <a:rPr lang="en-US" dirty="0"/>
              <a:t> de </a:t>
            </a:r>
            <a:r>
              <a:rPr lang="es-AR" b="1" dirty="0">
                <a:latin typeface="Courier New"/>
                <a:ea typeface="Calibri"/>
              </a:rPr>
              <a:t>Caja</a:t>
            </a:r>
            <a:r>
              <a:rPr lang="en-US" dirty="0"/>
              <a:t> </a:t>
            </a:r>
            <a:r>
              <a:rPr lang="en-US" dirty="0" err="1"/>
              <a:t>tienen</a:t>
            </a:r>
            <a:r>
              <a:rPr lang="en-US" dirty="0"/>
              <a:t> los </a:t>
            </a:r>
            <a:r>
              <a:rPr lang="en-US" dirty="0" err="1"/>
              <a:t>mismos</a:t>
            </a:r>
            <a:r>
              <a:rPr lang="en-US" dirty="0"/>
              <a:t> </a:t>
            </a:r>
            <a:r>
              <a:rPr lang="en-US" dirty="0" err="1"/>
              <a:t>nombres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s-AR" b="1" dirty="0">
                <a:latin typeface="Courier New"/>
                <a:ea typeface="Calibri"/>
              </a:rPr>
              <a:t>Robot</a:t>
            </a:r>
            <a:r>
              <a:rPr lang="en-US" dirty="0"/>
              <a:t>, </a:t>
            </a:r>
            <a:r>
              <a:rPr lang="en-US" dirty="0" err="1"/>
              <a:t>cuando</a:t>
            </a:r>
            <a:r>
              <a:rPr lang="en-US" dirty="0"/>
              <a:t> un </a:t>
            </a:r>
            <a:r>
              <a:rPr lang="en-US" dirty="0" err="1"/>
              <a:t>objeto</a:t>
            </a:r>
            <a:r>
              <a:rPr lang="en-US" dirty="0"/>
              <a:t> </a:t>
            </a:r>
            <a:r>
              <a:rPr lang="en-US" dirty="0" err="1"/>
              <a:t>reciba</a:t>
            </a:r>
            <a:r>
              <a:rPr lang="en-US" dirty="0"/>
              <a:t> un </a:t>
            </a:r>
            <a:r>
              <a:rPr lang="en-US" dirty="0" err="1"/>
              <a:t>mensaje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clase</a:t>
            </a:r>
            <a:r>
              <a:rPr lang="en-US" dirty="0"/>
              <a:t> </a:t>
            </a:r>
            <a:r>
              <a:rPr lang="en-US" dirty="0" err="1"/>
              <a:t>determina</a:t>
            </a:r>
            <a:r>
              <a:rPr lang="en-US" dirty="0"/>
              <a:t> el </a:t>
            </a:r>
            <a:r>
              <a:rPr lang="en-US" dirty="0" err="1"/>
              <a:t>método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a </a:t>
            </a:r>
            <a:r>
              <a:rPr lang="en-US" dirty="0" err="1"/>
              <a:t>ejecutarse</a:t>
            </a:r>
            <a:r>
              <a:rPr lang="en-US" dirty="0"/>
              <a:t>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La </a:t>
            </a:r>
            <a:r>
              <a:rPr lang="en-US" dirty="0" err="1"/>
              <a:t>clase</a:t>
            </a:r>
            <a:r>
              <a:rPr lang="en-US" dirty="0"/>
              <a:t> </a:t>
            </a:r>
            <a:r>
              <a:rPr lang="es-AR" b="1" dirty="0" err="1">
                <a:latin typeface="Courier New"/>
                <a:ea typeface="Calibri"/>
              </a:rPr>
              <a:t>FabricaJuguetes</a:t>
            </a:r>
            <a:r>
              <a:rPr lang="en-US" dirty="0"/>
              <a:t> </a:t>
            </a:r>
            <a:r>
              <a:rPr lang="en-US" dirty="0" err="1"/>
              <a:t>depende</a:t>
            </a:r>
            <a:r>
              <a:rPr lang="en-US" dirty="0"/>
              <a:t> de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clases</a:t>
            </a:r>
            <a:r>
              <a:rPr lang="en-US" dirty="0"/>
              <a:t> </a:t>
            </a:r>
            <a:r>
              <a:rPr lang="es-AR" b="1" dirty="0">
                <a:latin typeface="Courier New"/>
                <a:ea typeface="Calibri"/>
              </a:rPr>
              <a:t>Robot</a:t>
            </a:r>
            <a:r>
              <a:rPr lang="en-US" dirty="0"/>
              <a:t> y </a:t>
            </a:r>
            <a:r>
              <a:rPr lang="es-AR" b="1" dirty="0">
                <a:latin typeface="Courier New"/>
                <a:ea typeface="Calibri"/>
              </a:rPr>
              <a:t>Caja</a:t>
            </a:r>
            <a:r>
              <a:rPr lang="en-US" dirty="0"/>
              <a:t> </a:t>
            </a:r>
            <a:r>
              <a:rPr lang="en-US" dirty="0" err="1"/>
              <a:t>porque</a:t>
            </a:r>
            <a:r>
              <a:rPr lang="en-US" dirty="0"/>
              <a:t> </a:t>
            </a:r>
            <a:r>
              <a:rPr lang="en-US" dirty="0" err="1"/>
              <a:t>tiene</a:t>
            </a:r>
            <a:r>
              <a:rPr lang="en-US" dirty="0"/>
              <a:t> variables locales de </a:t>
            </a:r>
            <a:r>
              <a:rPr lang="en-US" dirty="0" err="1"/>
              <a:t>esas</a:t>
            </a:r>
            <a:r>
              <a:rPr lang="en-US" dirty="0"/>
              <a:t> </a:t>
            </a:r>
            <a:r>
              <a:rPr lang="en-US" dirty="0" err="1"/>
              <a:t>clases</a:t>
            </a:r>
            <a:r>
              <a:rPr lang="en-US" dirty="0" smtClean="0"/>
              <a:t>.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IPOO - </a:t>
            </a:r>
            <a:r>
              <a:rPr lang="es-AR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8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          FABRICA DE JUGUETES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es-AR" dirty="0">
              <a:solidFill>
                <a:srgbClr val="2F2B20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335742"/>
            <a:ext cx="3886200" cy="363917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b="1" dirty="0" smtClean="0">
                <a:solidFill>
                  <a:schemeClr val="tx1"/>
                </a:solidFill>
              </a:rPr>
              <a:t>Robot</a:t>
            </a:r>
            <a:endParaRPr lang="en-US" sz="2000" b="1" dirty="0">
              <a:solidFill>
                <a:schemeClr val="tx1"/>
              </a:solidFill>
            </a:endParaRP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…</a:t>
            </a:r>
          </a:p>
          <a:p>
            <a:pPr fontAlgn="t">
              <a:spcAft>
                <a:spcPts val="600"/>
              </a:spcAft>
            </a:pPr>
            <a:r>
              <a:rPr lang="es-ES" sz="2000" dirty="0">
                <a:solidFill>
                  <a:schemeClr val="tx1"/>
                </a:solidFill>
              </a:rPr>
              <a:t>&lt;&lt;constructores&gt;&gt;</a:t>
            </a: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Robot(</a:t>
            </a:r>
            <a:r>
              <a:rPr lang="es-ES" sz="2000" dirty="0" err="1">
                <a:solidFill>
                  <a:schemeClr val="tx1"/>
                </a:solidFill>
              </a:rPr>
              <a:t>nro</a:t>
            </a:r>
            <a:r>
              <a:rPr lang="es-ES" sz="2000" dirty="0" smtClean="0">
                <a:solidFill>
                  <a:schemeClr val="tx1"/>
                </a:solidFill>
              </a:rPr>
              <a:t>: entero</a:t>
            </a:r>
            <a:r>
              <a:rPr lang="es-ES" sz="2000" dirty="0">
                <a:solidFill>
                  <a:schemeClr val="tx1"/>
                </a:solidFill>
              </a:rPr>
              <a:t>) </a:t>
            </a:r>
          </a:p>
          <a:p>
            <a:pPr fontAlgn="t">
              <a:spcAft>
                <a:spcPts val="600"/>
              </a:spcAft>
            </a:pPr>
            <a:r>
              <a:rPr lang="es-ES" sz="2000" dirty="0" smtClean="0">
                <a:solidFill>
                  <a:schemeClr val="tx1"/>
                </a:solidFill>
              </a:rPr>
              <a:t>&lt;&lt;</a:t>
            </a:r>
            <a:r>
              <a:rPr lang="es-ES" sz="2000" dirty="0">
                <a:solidFill>
                  <a:schemeClr val="tx1"/>
                </a:solidFill>
              </a:rPr>
              <a:t>comandos&gt;&gt;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abrirCaja</a:t>
            </a:r>
            <a:r>
              <a:rPr lang="es-ES" sz="2000" dirty="0" smtClean="0">
                <a:solidFill>
                  <a:schemeClr val="tx1"/>
                </a:solidFill>
              </a:rPr>
              <a:t> </a:t>
            </a:r>
            <a:r>
              <a:rPr lang="es-ES" sz="2000" dirty="0">
                <a:solidFill>
                  <a:schemeClr val="tx1"/>
                </a:solidFill>
              </a:rPr>
              <a:t>(c: Caja)</a:t>
            </a: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recargar()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armarAuto</a:t>
            </a:r>
            <a:r>
              <a:rPr lang="es-ES" sz="2000" dirty="0">
                <a:solidFill>
                  <a:schemeClr val="tx1"/>
                </a:solidFill>
              </a:rPr>
              <a:t>():</a:t>
            </a:r>
            <a:r>
              <a:rPr lang="es-ES" sz="2000" b="1" dirty="0" err="1">
                <a:solidFill>
                  <a:schemeClr val="tx1"/>
                </a:solidFill>
              </a:rPr>
              <a:t>boolean</a:t>
            </a:r>
            <a:endParaRPr lang="es-ES" sz="2000" b="1" dirty="0">
              <a:solidFill>
                <a:schemeClr val="tx1"/>
              </a:solidFill>
            </a:endParaRP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…</a:t>
            </a: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4648200" y="1335742"/>
            <a:ext cx="3886200" cy="2550458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b="1" dirty="0" smtClean="0">
                <a:solidFill>
                  <a:schemeClr val="tx1"/>
                </a:solidFill>
              </a:rPr>
              <a:t>Caja</a:t>
            </a:r>
            <a:endParaRPr lang="en-US" sz="2000" b="1" dirty="0">
              <a:solidFill>
                <a:schemeClr val="tx1"/>
              </a:solidFill>
            </a:endParaRP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…</a:t>
            </a: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&lt;&lt;constructor&gt;&gt;</a:t>
            </a: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Caja (</a:t>
            </a:r>
            <a:r>
              <a:rPr lang="es-ES" sz="2000" dirty="0" err="1" smtClean="0">
                <a:solidFill>
                  <a:schemeClr val="tx1"/>
                </a:solidFill>
              </a:rPr>
              <a:t>r,o,ch</a:t>
            </a:r>
            <a:r>
              <a:rPr lang="es-ES" sz="2000" dirty="0" smtClean="0">
                <a:solidFill>
                  <a:schemeClr val="tx1"/>
                </a:solidFill>
              </a:rPr>
              <a:t>: </a:t>
            </a:r>
            <a:r>
              <a:rPr lang="es-ES" sz="2000" dirty="0">
                <a:solidFill>
                  <a:schemeClr val="tx1"/>
                </a:solidFill>
              </a:rPr>
              <a:t>entero)</a:t>
            </a: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&lt;&lt;comandos&gt;&gt;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establecerRuedas</a:t>
            </a:r>
            <a:r>
              <a:rPr lang="es-ES" sz="2000" dirty="0">
                <a:solidFill>
                  <a:schemeClr val="tx1"/>
                </a:solidFill>
              </a:rPr>
              <a:t>(n</a:t>
            </a:r>
            <a:r>
              <a:rPr lang="es-ES" sz="2000" dirty="0" smtClean="0">
                <a:solidFill>
                  <a:schemeClr val="tx1"/>
                </a:solidFill>
              </a:rPr>
              <a:t>: entero</a:t>
            </a:r>
            <a:r>
              <a:rPr lang="es-ES" sz="2000" dirty="0">
                <a:solidFill>
                  <a:schemeClr val="tx1"/>
                </a:solidFill>
              </a:rPr>
              <a:t>)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establecerOpticas</a:t>
            </a:r>
            <a:r>
              <a:rPr lang="es-ES" sz="2000" dirty="0">
                <a:solidFill>
                  <a:schemeClr val="tx1"/>
                </a:solidFill>
              </a:rPr>
              <a:t>(n</a:t>
            </a:r>
            <a:r>
              <a:rPr lang="es-ES" sz="2000" dirty="0" smtClean="0">
                <a:solidFill>
                  <a:schemeClr val="tx1"/>
                </a:solidFill>
              </a:rPr>
              <a:t>: entero</a:t>
            </a:r>
            <a:r>
              <a:rPr lang="es-ES" sz="2000" dirty="0">
                <a:solidFill>
                  <a:schemeClr val="tx1"/>
                </a:solidFill>
              </a:rPr>
              <a:t>)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establecerChasis</a:t>
            </a:r>
            <a:r>
              <a:rPr lang="es-ES" sz="2000" dirty="0">
                <a:solidFill>
                  <a:schemeClr val="tx1"/>
                </a:solidFill>
              </a:rPr>
              <a:t>(n</a:t>
            </a:r>
            <a:r>
              <a:rPr lang="es-ES" sz="2000" dirty="0" smtClean="0">
                <a:solidFill>
                  <a:schemeClr val="tx1"/>
                </a:solidFill>
              </a:rPr>
              <a:t>: entero</a:t>
            </a:r>
            <a:r>
              <a:rPr lang="es-ES" sz="20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9" name="8 Rectángulo"/>
          <p:cNvSpPr/>
          <p:nvPr/>
        </p:nvSpPr>
        <p:spPr>
          <a:xfrm>
            <a:off x="3591744" y="3962400"/>
            <a:ext cx="4104456" cy="9393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Controla si hay piezas disponibles. Si no hay piezas disponibles retorna false.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IPOO - </a:t>
            </a:r>
            <a:r>
              <a:rPr lang="es-AR" dirty="0" smtClean="0"/>
              <a:t>2019</a:t>
            </a:r>
            <a:endParaRPr lang="en-US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609600" y="5300572"/>
            <a:ext cx="8229600" cy="1038286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ES" dirty="0" smtClean="0"/>
              <a:t>El cambio de diseño no modifica la </a:t>
            </a:r>
            <a:r>
              <a:rPr lang="es-ES" b="1" dirty="0" smtClean="0"/>
              <a:t>funcionalidad</a:t>
            </a:r>
            <a:r>
              <a:rPr lang="es-ES" dirty="0" smtClean="0"/>
              <a:t> de la clase, sino su </a:t>
            </a:r>
            <a:r>
              <a:rPr lang="es-ES" b="1" dirty="0" smtClean="0"/>
              <a:t>responsabilidad</a:t>
            </a:r>
            <a:r>
              <a:rPr lang="es-ES" dirty="0" smtClean="0"/>
              <a:t>.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58021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          FABRICA DE JUGUETES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es-AR" dirty="0">
              <a:solidFill>
                <a:srgbClr val="2F2B20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2" name="11 CuadroTexto"/>
          <p:cNvSpPr txBox="1"/>
          <p:nvPr/>
        </p:nvSpPr>
        <p:spPr>
          <a:xfrm>
            <a:off x="304800" y="1371600"/>
            <a:ext cx="8834716" cy="532453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AR" sz="2000" b="1" kern="0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kern="0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AR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kern="0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armarAuto</a:t>
            </a:r>
            <a:r>
              <a:rPr lang="es-AR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() {</a:t>
            </a:r>
          </a:p>
          <a:p>
            <a:pPr lvl="0">
              <a:defRPr/>
            </a:pPr>
            <a:r>
              <a:rPr lang="es-AR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/*Controla si hay piezas disponibles. Si no hay piezas disponibles retorna false</a:t>
            </a:r>
            <a:r>
              <a:rPr lang="es-AR" sz="2000" b="1" kern="0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.*/</a:t>
            </a:r>
            <a:endParaRPr lang="es-AR" sz="2000" b="1" kern="0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>
              <a:defRPr/>
            </a:pPr>
            <a:r>
              <a:rPr lang="es-AR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kern="0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AR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kern="0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hayPiezas</a:t>
            </a:r>
            <a:r>
              <a:rPr lang="es-AR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false;</a:t>
            </a:r>
          </a:p>
          <a:p>
            <a:pPr lvl="0">
              <a:defRPr/>
            </a:pPr>
            <a:r>
              <a:rPr lang="es-AR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kern="0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AR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000" b="1" kern="0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cantAutos</a:t>
            </a:r>
            <a:r>
              <a:rPr lang="es-AR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()&gt; 0){</a:t>
            </a:r>
          </a:p>
          <a:p>
            <a:pPr lvl="0">
              <a:defRPr/>
            </a:pPr>
            <a:r>
              <a:rPr lang="es-AR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AR" sz="2000" b="1" kern="0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hayPiezas</a:t>
            </a:r>
            <a:r>
              <a:rPr lang="es-AR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true;</a:t>
            </a:r>
          </a:p>
          <a:p>
            <a:pPr lvl="0">
              <a:defRPr/>
            </a:pPr>
            <a:r>
              <a:rPr lang="es-AR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ruedas -= 4 ; </a:t>
            </a:r>
          </a:p>
          <a:p>
            <a:pPr lvl="0">
              <a:defRPr/>
            </a:pPr>
            <a:r>
              <a:rPr lang="es-AR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AR" sz="2000" b="1" kern="0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opticas</a:t>
            </a:r>
            <a:r>
              <a:rPr lang="es-AR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-=6;</a:t>
            </a:r>
          </a:p>
          <a:p>
            <a:pPr lvl="0">
              <a:defRPr/>
            </a:pPr>
            <a:r>
              <a:rPr lang="es-AR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AR" sz="2000" b="1" kern="0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energia</a:t>
            </a:r>
            <a:r>
              <a:rPr lang="es-AR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-= 70;</a:t>
            </a:r>
          </a:p>
          <a:p>
            <a:pPr lvl="0">
              <a:defRPr/>
            </a:pPr>
            <a:r>
              <a:rPr lang="es-AR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chasis --;</a:t>
            </a:r>
          </a:p>
          <a:p>
            <a:pPr lvl="0">
              <a:defRPr/>
            </a:pPr>
            <a:r>
              <a:rPr lang="es-AR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kern="0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/*</a:t>
            </a:r>
            <a:r>
              <a:rPr lang="es-AR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Controla  si es necesario recargar  </a:t>
            </a:r>
            <a:endParaRPr lang="es-AR" sz="2000" b="1" kern="0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>
              <a:defRPr/>
            </a:pPr>
            <a:r>
              <a:rPr lang="es-AR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kern="0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energía</a:t>
            </a:r>
            <a:r>
              <a:rPr lang="es-AR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pPr lvl="0">
              <a:defRPr/>
            </a:pPr>
            <a:r>
              <a:rPr lang="es-AR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AR" sz="2000" b="1" kern="0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AR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AR" sz="2000" b="1" kern="0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energia</a:t>
            </a:r>
            <a:r>
              <a:rPr lang="es-AR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s-AR" sz="2000" b="1" kern="0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energiaMinima</a:t>
            </a:r>
            <a:r>
              <a:rPr lang="es-AR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0">
              <a:defRPr/>
            </a:pPr>
            <a:r>
              <a:rPr lang="es-AR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s-AR" sz="2000" b="1" kern="0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this.recargar</a:t>
            </a:r>
            <a:r>
              <a:rPr lang="es-AR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lvl="0">
              <a:defRPr/>
            </a:pPr>
            <a:r>
              <a:rPr lang="es-AR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0">
              <a:defRPr/>
            </a:pPr>
            <a:r>
              <a:rPr lang="es-AR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kern="0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AR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kern="0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hayPiezas</a:t>
            </a:r>
            <a:r>
              <a:rPr lang="es-AR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lvl="0">
              <a:defRPr/>
            </a:pPr>
            <a:r>
              <a:rPr lang="es-AR" sz="2000" b="1" kern="0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98759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          FABRICA DE JUGUETES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50384"/>
            <a:ext cx="8229600" cy="1407617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s-ES" dirty="0"/>
              <a:t>Las responsabilidades establecidas por el diseñador requieren que la clase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Robot</a:t>
            </a:r>
            <a:r>
              <a:rPr lang="es-ES" dirty="0"/>
              <a:t> controle si es posible armar el auto y retorne un valor </a:t>
            </a:r>
            <a:r>
              <a:rPr lang="es-ES" dirty="0" err="1"/>
              <a:t>boolean</a:t>
            </a:r>
            <a:r>
              <a:rPr lang="es-ES" dirty="0"/>
              <a:t>.</a:t>
            </a:r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5 CuadroTexto"/>
          <p:cNvSpPr txBox="1"/>
          <p:nvPr/>
        </p:nvSpPr>
        <p:spPr>
          <a:xfrm>
            <a:off x="475129" y="1295400"/>
            <a:ext cx="8229600" cy="415498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sz="2400" b="1" dirty="0" err="1">
                <a:solidFill>
                  <a:sysClr val="windowText" lastClr="000000"/>
                </a:solidFill>
                <a:latin typeface="Courier New"/>
                <a:ea typeface="Calibri"/>
              </a:rPr>
              <a:t>class</a:t>
            </a:r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/>
                <a:ea typeface="Calibri"/>
              </a:rPr>
              <a:t>FabricaJuguetes</a:t>
            </a:r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{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…</a:t>
            </a:r>
          </a:p>
          <a:p>
            <a:r>
              <a:rPr lang="es-AR" sz="2400" b="1" dirty="0" err="1">
                <a:solidFill>
                  <a:sysClr val="windowText" lastClr="000000"/>
                </a:solidFill>
                <a:latin typeface="Courier New"/>
                <a:ea typeface="Calibri"/>
              </a:rPr>
              <a:t>public</a:t>
            </a:r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/>
                <a:ea typeface="Calibri"/>
              </a:rPr>
              <a:t>void</a:t>
            </a:r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producir {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 Robot 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/>
                <a:ea typeface="Calibri"/>
              </a:rPr>
              <a:t>unRobot</a:t>
            </a:r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;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 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/>
                <a:ea typeface="Calibri"/>
              </a:rPr>
              <a:t>unRobot</a:t>
            </a:r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= new Robot(111);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 </a:t>
            </a:r>
            <a:r>
              <a:rPr lang="es-AR" sz="2400" b="1" dirty="0" smtClean="0">
                <a:solidFill>
                  <a:sysClr val="windowText" lastClr="000000"/>
                </a:solidFill>
                <a:latin typeface="Courier New"/>
                <a:ea typeface="Calibri"/>
              </a:rPr>
              <a:t>…</a:t>
            </a:r>
            <a:endParaRPr lang="es-AR" sz="2400" b="1" dirty="0">
              <a:solidFill>
                <a:sysClr val="windowText" lastClr="000000"/>
              </a:solidFill>
              <a:latin typeface="Courier New"/>
              <a:ea typeface="Calibri"/>
            </a:endParaRP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 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 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/>
                <a:ea typeface="Calibri"/>
              </a:rPr>
              <a:t>if</a:t>
            </a:r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(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/>
                <a:ea typeface="Calibri"/>
              </a:rPr>
              <a:t>unRobot.armarAuto</a:t>
            </a:r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())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   …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}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7604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          FABRICA DE JUGUETES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819715"/>
            <a:ext cx="8229600" cy="1038286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s-ES" dirty="0"/>
              <a:t>Las responsabilidades  establecidas por el diseñador requieren que la clase </a:t>
            </a:r>
            <a:r>
              <a:rPr lang="es-ES" dirty="0" smtClean="0"/>
              <a:t>que envía el mensaje 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abrirCaja</a:t>
            </a:r>
            <a:r>
              <a:rPr lang="es-ES" dirty="0" smtClean="0"/>
              <a:t> a un objeto de clase 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Robot</a:t>
            </a:r>
            <a:r>
              <a:rPr lang="es-ES" dirty="0" smtClean="0"/>
              <a:t> </a:t>
            </a:r>
            <a:r>
              <a:rPr lang="es-ES" dirty="0"/>
              <a:t>vacíe la caja después </a:t>
            </a:r>
            <a:r>
              <a:rPr lang="es-ES" dirty="0" smtClean="0"/>
              <a:t>de </a:t>
            </a:r>
            <a:r>
              <a:rPr lang="es-ES" dirty="0"/>
              <a:t>que el robot la abra.</a:t>
            </a:r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5 CuadroTexto"/>
          <p:cNvSpPr txBox="1"/>
          <p:nvPr/>
        </p:nvSpPr>
        <p:spPr>
          <a:xfrm>
            <a:off x="475129" y="1295400"/>
            <a:ext cx="8229600" cy="452431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sz="2400" b="1" dirty="0" err="1">
                <a:solidFill>
                  <a:sysClr val="windowText" lastClr="000000"/>
                </a:solidFill>
                <a:latin typeface="Courier New"/>
                <a:ea typeface="Calibri"/>
              </a:rPr>
              <a:t>class</a:t>
            </a:r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/>
                <a:ea typeface="Calibri"/>
              </a:rPr>
              <a:t>FabricaJuguetes</a:t>
            </a:r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{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…</a:t>
            </a:r>
          </a:p>
          <a:p>
            <a:r>
              <a:rPr lang="es-AR" sz="2400" b="1" dirty="0" err="1">
                <a:solidFill>
                  <a:sysClr val="windowText" lastClr="000000"/>
                </a:solidFill>
                <a:latin typeface="Courier New"/>
                <a:ea typeface="Calibri"/>
              </a:rPr>
              <a:t>public</a:t>
            </a:r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/>
                <a:ea typeface="Calibri"/>
              </a:rPr>
              <a:t>void</a:t>
            </a:r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producir {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 Robot 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/>
                <a:ea typeface="Calibri"/>
              </a:rPr>
              <a:t>unRobot</a:t>
            </a:r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;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 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/>
                <a:ea typeface="Calibri"/>
              </a:rPr>
              <a:t>unRobot</a:t>
            </a:r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= new Robot(111);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 Caja c = new Caja(100,150,25);  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 …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 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/>
                <a:ea typeface="Calibri"/>
              </a:rPr>
              <a:t>unRobot.abrirCaja</a:t>
            </a:r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(c);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 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/>
                <a:ea typeface="Calibri"/>
              </a:rPr>
              <a:t>c.vaciarCaja</a:t>
            </a:r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();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  … 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}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/>
                <a:ea typeface="Calibri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9831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          FABRICA DE JUGUETES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s-ES" i="1" dirty="0">
                <a:latin typeface="Calibri" panose="020F0502020204030204" pitchFamily="34" charset="0"/>
                <a:cs typeface="Courier New" panose="02070309020205020404" pitchFamily="49" charset="0"/>
              </a:rPr>
              <a:t>En una fábrica de autos de juguete una parte de la producción la realizan </a:t>
            </a:r>
            <a:r>
              <a:rPr lang="es-ES" b="1" i="1" dirty="0">
                <a:latin typeface="Calibri" panose="020F0502020204030204" pitchFamily="34" charset="0"/>
                <a:cs typeface="Courier New" panose="02070309020205020404" pitchFamily="49" charset="0"/>
              </a:rPr>
              <a:t>robots</a:t>
            </a:r>
            <a:r>
              <a:rPr lang="es-ES" i="1" dirty="0">
                <a:latin typeface="Calibri" panose="020F0502020204030204" pitchFamily="34" charset="0"/>
                <a:cs typeface="Courier New" panose="02070309020205020404" pitchFamily="49" charset="0"/>
              </a:rPr>
              <a:t>.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i="1" dirty="0">
                <a:latin typeface="Calibri" panose="020F0502020204030204" pitchFamily="34" charset="0"/>
                <a:cs typeface="Courier New" panose="02070309020205020404" pitchFamily="49" charset="0"/>
              </a:rPr>
              <a:t>Cada robot tiene un </a:t>
            </a:r>
            <a:r>
              <a:rPr lang="es-ES" b="1" i="1" dirty="0">
                <a:latin typeface="Calibri" panose="020F0502020204030204" pitchFamily="34" charset="0"/>
                <a:cs typeface="Courier New" panose="02070309020205020404" pitchFamily="49" charset="0"/>
              </a:rPr>
              <a:t>número de </a:t>
            </a:r>
            <a:r>
              <a:rPr lang="es-ES" b="1" i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serie</a:t>
            </a:r>
            <a:r>
              <a:rPr lang="es-ES" i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.</a:t>
            </a:r>
            <a:endParaRPr lang="es-ES" i="1" dirty="0">
              <a:latin typeface="Calibri" panose="020F0502020204030204" pitchFamily="34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i="1" dirty="0">
                <a:latin typeface="Calibri" panose="020F0502020204030204" pitchFamily="34" charset="0"/>
                <a:cs typeface="Courier New" panose="02070309020205020404" pitchFamily="49" charset="0"/>
              </a:rPr>
              <a:t>En el momento que se crea el robot se establece su número de serie, que nunca va a cambiar.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i="1" dirty="0" smtClean="0">
                <a:latin typeface="Calibri" panose="020F0502020204030204" pitchFamily="34" charset="0"/>
              </a:rPr>
              <a:t>Cada </a:t>
            </a:r>
            <a:r>
              <a:rPr lang="es-ES" i="1" dirty="0">
                <a:latin typeface="Calibri" panose="020F0502020204030204" pitchFamily="34" charset="0"/>
              </a:rPr>
              <a:t>robot tiene una </a:t>
            </a:r>
            <a:r>
              <a:rPr lang="es-ES" b="1" i="1" dirty="0">
                <a:latin typeface="Calibri" panose="020F0502020204030204" pitchFamily="34" charset="0"/>
              </a:rPr>
              <a:t>carga de energía</a:t>
            </a:r>
            <a:r>
              <a:rPr lang="es-ES" i="1" dirty="0">
                <a:latin typeface="Calibri" panose="020F0502020204030204" pitchFamily="34" charset="0"/>
              </a:rPr>
              <a:t> que se va consumiendo a medida que ejecuta las órdenes que recibe. </a:t>
            </a:r>
          </a:p>
          <a:p>
            <a:pPr marL="0" indent="0">
              <a:spcBef>
                <a:spcPts val="600"/>
              </a:spcBef>
              <a:buNone/>
            </a:pPr>
            <a:endParaRPr lang="es-AR" i="1" dirty="0">
              <a:latin typeface="Calibri" panose="020F0502020204030204" pitchFamily="34" charset="0"/>
              <a:cs typeface="Courier New" panose="02070309020205020404" pitchFamily="49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IPOO - </a:t>
            </a:r>
            <a:r>
              <a:rPr lang="es-AR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08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          FABRICA DE JUGUETES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s-ES" i="1" dirty="0" smtClean="0">
                <a:latin typeface="Calibri" panose="020F0502020204030204" pitchFamily="34" charset="0"/>
              </a:rPr>
              <a:t>Cada </a:t>
            </a:r>
            <a:r>
              <a:rPr lang="es-ES" i="1" dirty="0">
                <a:latin typeface="Calibri" panose="020F0502020204030204" pitchFamily="34" charset="0"/>
              </a:rPr>
              <a:t>robot es capaz de conectarse de modo tal que se recargue su energía hasta su </a:t>
            </a:r>
            <a:r>
              <a:rPr lang="es-ES" b="1" i="1" dirty="0">
                <a:latin typeface="Calibri" panose="020F0502020204030204" pitchFamily="34" charset="0"/>
              </a:rPr>
              <a:t>capacidad máxima de 5000 unidades</a:t>
            </a:r>
            <a:r>
              <a:rPr lang="es-ES" i="1" dirty="0">
                <a:latin typeface="Calibri" panose="020F0502020204030204" pitchFamily="34" charset="0"/>
              </a:rPr>
              <a:t>.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i="1" dirty="0">
                <a:latin typeface="Calibri" panose="020F0502020204030204" pitchFamily="34" charset="0"/>
              </a:rPr>
              <a:t>Esta acción puede ejecutarse ante una orden externa o puede iniciarla el robot mismo cuando </a:t>
            </a:r>
            <a:r>
              <a:rPr lang="es-ES" b="1" i="1" dirty="0">
                <a:latin typeface="Calibri" panose="020F0502020204030204" pitchFamily="34" charset="0"/>
              </a:rPr>
              <a:t>su energía está por debajo de las 100 unidades</a:t>
            </a:r>
            <a:r>
              <a:rPr lang="es-ES" i="1" dirty="0">
                <a:latin typeface="Calibri" panose="020F0502020204030204" pitchFamily="34" charset="0"/>
              </a:rPr>
              <a:t>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i="1" dirty="0">
                <a:latin typeface="Calibri" panose="020F0502020204030204" pitchFamily="34" charset="0"/>
              </a:rPr>
              <a:t>El robot recarga su energía </a:t>
            </a:r>
            <a:r>
              <a:rPr lang="es-ES_tradnl" i="1" dirty="0">
                <a:latin typeface="Calibri" panose="020F0502020204030204" pitchFamily="34" charset="0"/>
              </a:rPr>
              <a:t>cuando después de armar un juguete, queda por debajo del mínimo. </a:t>
            </a:r>
            <a:endParaRPr lang="es-AR" i="1" dirty="0">
              <a:latin typeface="Calibri" panose="020F0502020204030204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IPOO - </a:t>
            </a:r>
            <a:r>
              <a:rPr lang="es-AR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3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          FABRICA DE JUGUETES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s-ES" i="1" dirty="0">
                <a:latin typeface="Calibri" panose="020F0502020204030204" pitchFamily="34" charset="0"/>
              </a:rPr>
              <a:t>Cada robot tiene la capacidad para armar autos de juguete y cuenta con piezas de diferentes tipos: ruedas, ópticas y chasis.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i="1" dirty="0">
                <a:latin typeface="Calibri" panose="020F0502020204030204" pitchFamily="34" charset="0"/>
              </a:rPr>
              <a:t>Inicialmente comienza a trabajar con 100 piezas de cada tipo.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i="1" dirty="0">
                <a:latin typeface="Calibri" panose="020F0502020204030204" pitchFamily="34" charset="0"/>
              </a:rPr>
              <a:t>La cantidad de piezas se incrementa cuando un robot recibe una orden de abrir una </a:t>
            </a:r>
            <a:r>
              <a:rPr lang="es-ES" b="1" i="1" dirty="0">
                <a:latin typeface="Calibri" panose="020F0502020204030204" pitchFamily="34" charset="0"/>
              </a:rPr>
              <a:t>caja de piezas</a:t>
            </a:r>
            <a:r>
              <a:rPr lang="es-ES" i="1" dirty="0">
                <a:latin typeface="Calibri" panose="020F0502020204030204" pitchFamily="34" charset="0"/>
              </a:rPr>
              <a:t> y se </a:t>
            </a:r>
            <a:r>
              <a:rPr lang="es-ES" i="1" dirty="0" err="1">
                <a:latin typeface="Calibri" panose="020F0502020204030204" pitchFamily="34" charset="0"/>
              </a:rPr>
              <a:t>decrementa</a:t>
            </a:r>
            <a:r>
              <a:rPr lang="es-ES" i="1" dirty="0">
                <a:latin typeface="Calibri" panose="020F0502020204030204" pitchFamily="34" charset="0"/>
              </a:rPr>
              <a:t> cuando arma un vehículo.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i="1" dirty="0">
                <a:latin typeface="Calibri" panose="020F0502020204030204" pitchFamily="34" charset="0"/>
              </a:rPr>
              <a:t>Cada caja tiene piezas de todos los tipos. </a:t>
            </a:r>
            <a:endParaRPr lang="es-ES" i="1" dirty="0" smtClean="0">
              <a:latin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i="1" dirty="0" smtClean="0">
                <a:latin typeface="Calibri" panose="020F0502020204030204" pitchFamily="34" charset="0"/>
              </a:rPr>
              <a:t>Desarmar </a:t>
            </a:r>
            <a:r>
              <a:rPr lang="es-ES" i="1" dirty="0">
                <a:latin typeface="Calibri" panose="020F0502020204030204" pitchFamily="34" charset="0"/>
              </a:rPr>
              <a:t>una caja cualquiera demanda 50 unidades de energía.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i="1" dirty="0">
                <a:latin typeface="Calibri" panose="020F0502020204030204" pitchFamily="34" charset="0"/>
              </a:rPr>
              <a:t>Armar un auto consume 70 unidades de energía, 4 ruedas, 6 ópticas y 1 chasis.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IPOO - </a:t>
            </a:r>
            <a:r>
              <a:rPr lang="es-AR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9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          FABRICA DE JUGUETES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905000"/>
            <a:ext cx="3886200" cy="3505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>
              <a:spcAft>
                <a:spcPts val="600"/>
              </a:spcAft>
            </a:pPr>
            <a:r>
              <a:rPr lang="es-ES" sz="2000" dirty="0" smtClean="0">
                <a:solidFill>
                  <a:schemeClr val="tx1"/>
                </a:solidFill>
              </a:rPr>
              <a:t>&lt;&lt;</a:t>
            </a:r>
            <a:r>
              <a:rPr lang="es-ES" sz="2000" dirty="0">
                <a:solidFill>
                  <a:schemeClr val="tx1"/>
                </a:solidFill>
              </a:rPr>
              <a:t>atributos de clase&gt;&gt;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energiaMaxima</a:t>
            </a:r>
            <a:r>
              <a:rPr lang="es-ES" sz="2000" dirty="0">
                <a:solidFill>
                  <a:schemeClr val="tx1"/>
                </a:solidFill>
              </a:rPr>
              <a:t> : 5000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energiaMinima</a:t>
            </a:r>
            <a:r>
              <a:rPr lang="es-ES" sz="2000" dirty="0">
                <a:solidFill>
                  <a:schemeClr val="tx1"/>
                </a:solidFill>
              </a:rPr>
              <a:t> : 100</a:t>
            </a:r>
          </a:p>
          <a:p>
            <a:pPr fontAlgn="t">
              <a:spcBef>
                <a:spcPts val="600"/>
              </a:spcBef>
              <a:spcAft>
                <a:spcPts val="600"/>
              </a:spcAft>
            </a:pPr>
            <a:r>
              <a:rPr lang="es-ES" sz="2000" dirty="0">
                <a:solidFill>
                  <a:schemeClr val="tx1"/>
                </a:solidFill>
              </a:rPr>
              <a:t>&lt;&lt;atributos de instancia&gt;&gt;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nroSerie:entero</a:t>
            </a:r>
            <a:endParaRPr lang="es-ES" sz="2000" dirty="0">
              <a:solidFill>
                <a:schemeClr val="tx1"/>
              </a:solidFill>
            </a:endParaRP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energia</a:t>
            </a:r>
            <a:r>
              <a:rPr lang="es-ES" sz="2000" dirty="0">
                <a:solidFill>
                  <a:schemeClr val="tx1"/>
                </a:solidFill>
              </a:rPr>
              <a:t>: entero</a:t>
            </a: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ruedas: entero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opticas</a:t>
            </a:r>
            <a:r>
              <a:rPr lang="es-ES" sz="2000" dirty="0">
                <a:solidFill>
                  <a:schemeClr val="tx1"/>
                </a:solidFill>
              </a:rPr>
              <a:t>: entero</a:t>
            </a: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chasis: </a:t>
            </a:r>
            <a:r>
              <a:rPr lang="es-ES" sz="2000" dirty="0" smtClean="0">
                <a:solidFill>
                  <a:schemeClr val="tx1"/>
                </a:solidFill>
              </a:rPr>
              <a:t>entero</a:t>
            </a: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…</a:t>
            </a: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4648200" y="1905000"/>
            <a:ext cx="3886200" cy="2093258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>
              <a:spcBef>
                <a:spcPts val="600"/>
              </a:spcBef>
              <a:spcAft>
                <a:spcPts val="600"/>
              </a:spcAft>
            </a:pPr>
            <a:r>
              <a:rPr lang="es-ES" sz="2000" dirty="0" smtClean="0">
                <a:solidFill>
                  <a:schemeClr val="tx1"/>
                </a:solidFill>
              </a:rPr>
              <a:t>&lt;&lt;</a:t>
            </a:r>
            <a:r>
              <a:rPr lang="es-ES" sz="2000" dirty="0">
                <a:solidFill>
                  <a:schemeClr val="tx1"/>
                </a:solidFill>
              </a:rPr>
              <a:t>atributos de instancia&gt;&gt;</a:t>
            </a: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ruedas: entero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opticas</a:t>
            </a:r>
            <a:r>
              <a:rPr lang="es-ES" sz="2000" dirty="0">
                <a:solidFill>
                  <a:schemeClr val="tx1"/>
                </a:solidFill>
              </a:rPr>
              <a:t>: entero</a:t>
            </a: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chasis: </a:t>
            </a:r>
            <a:r>
              <a:rPr lang="es-ES" sz="2000" dirty="0" smtClean="0">
                <a:solidFill>
                  <a:schemeClr val="tx1"/>
                </a:solidFill>
              </a:rPr>
              <a:t>entero</a:t>
            </a: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…</a:t>
            </a: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IPOO - </a:t>
            </a:r>
            <a:r>
              <a:rPr lang="es-AR" dirty="0" smtClean="0"/>
              <a:t>2019</a:t>
            </a:r>
            <a:endParaRPr lang="en-US" dirty="0"/>
          </a:p>
        </p:txBody>
      </p:sp>
      <p:sp>
        <p:nvSpPr>
          <p:cNvPr id="11" name="10 Rectángulo"/>
          <p:cNvSpPr/>
          <p:nvPr/>
        </p:nvSpPr>
        <p:spPr>
          <a:xfrm>
            <a:off x="609600" y="1371600"/>
            <a:ext cx="3886200" cy="5334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b="1" dirty="0" smtClean="0">
                <a:solidFill>
                  <a:schemeClr val="tx1"/>
                </a:solidFill>
              </a:rPr>
              <a:t>Robot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648200" y="1371600"/>
            <a:ext cx="3886200" cy="5334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n-US" sz="2000" b="1" dirty="0" err="1" smtClean="0">
                <a:solidFill>
                  <a:schemeClr val="tx1"/>
                </a:solidFill>
              </a:rPr>
              <a:t>Caja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39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          FABRICA DE JUGUETES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IPOO - </a:t>
            </a:r>
            <a:r>
              <a:rPr lang="es-AR" dirty="0" smtClean="0"/>
              <a:t>2019</a:t>
            </a:r>
            <a:endParaRPr lang="en-US" dirty="0"/>
          </a:p>
        </p:txBody>
      </p:sp>
      <p:sp>
        <p:nvSpPr>
          <p:cNvPr id="10" name="9 Rectángulo"/>
          <p:cNvSpPr/>
          <p:nvPr/>
        </p:nvSpPr>
        <p:spPr>
          <a:xfrm>
            <a:off x="4648200" y="3352800"/>
            <a:ext cx="4191000" cy="1066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err="1" smtClean="0">
                <a:solidFill>
                  <a:schemeClr val="tx1"/>
                </a:solidFill>
              </a:rPr>
              <a:t>abrirCaja</a:t>
            </a:r>
            <a:r>
              <a:rPr lang="es-ES" b="1" dirty="0" smtClean="0">
                <a:solidFill>
                  <a:schemeClr val="tx1"/>
                </a:solidFill>
              </a:rPr>
              <a:t> (c: Caja)</a:t>
            </a:r>
          </a:p>
          <a:p>
            <a:r>
              <a:rPr lang="es-A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Requiere que se vacíe la caja después de que el robot la abra</a:t>
            </a: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648200" y="1844000"/>
            <a:ext cx="4191000" cy="12801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b="1" dirty="0">
                <a:solidFill>
                  <a:schemeClr val="tx1"/>
                </a:solidFill>
              </a:rPr>
              <a:t>Robot(</a:t>
            </a:r>
            <a:r>
              <a:rPr lang="es-ES" b="1" dirty="0" err="1">
                <a:solidFill>
                  <a:schemeClr val="tx1"/>
                </a:solidFill>
              </a:rPr>
              <a:t>nro</a:t>
            </a:r>
            <a:r>
              <a:rPr lang="es-ES" b="1" dirty="0">
                <a:solidFill>
                  <a:schemeClr val="tx1"/>
                </a:solidFill>
              </a:rPr>
              <a:t>: entero) </a:t>
            </a:r>
          </a:p>
          <a:p>
            <a:pPr fontAlgn="t">
              <a:spcAft>
                <a:spcPts val="600"/>
              </a:spcAft>
            </a:pPr>
            <a:r>
              <a:rPr lang="es-ES" dirty="0" smtClean="0">
                <a:solidFill>
                  <a:schemeClr val="tx1"/>
                </a:solidFill>
              </a:rPr>
              <a:t>Inicializa la energía </a:t>
            </a:r>
            <a:r>
              <a:rPr lang="es-ES" dirty="0">
                <a:solidFill>
                  <a:schemeClr val="tx1"/>
                </a:solidFill>
              </a:rPr>
              <a:t>en el valor máximo y las cantidades de piezas en 100. </a:t>
            </a:r>
          </a:p>
        </p:txBody>
      </p:sp>
      <p:sp>
        <p:nvSpPr>
          <p:cNvPr id="9" name="8 Rectángulo"/>
          <p:cNvSpPr/>
          <p:nvPr/>
        </p:nvSpPr>
        <p:spPr>
          <a:xfrm>
            <a:off x="609600" y="1905000"/>
            <a:ext cx="3886200" cy="3505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>
              <a:spcAft>
                <a:spcPts val="600"/>
              </a:spcAft>
            </a:pPr>
            <a:r>
              <a:rPr lang="es-ES" sz="2000" dirty="0" smtClean="0">
                <a:solidFill>
                  <a:schemeClr val="tx1"/>
                </a:solidFill>
              </a:rPr>
              <a:t>…</a:t>
            </a:r>
          </a:p>
          <a:p>
            <a:pPr fontAlgn="t">
              <a:spcAft>
                <a:spcPts val="600"/>
              </a:spcAft>
            </a:pPr>
            <a:r>
              <a:rPr lang="es-ES" sz="2000" dirty="0" smtClean="0">
                <a:solidFill>
                  <a:schemeClr val="tx1"/>
                </a:solidFill>
              </a:rPr>
              <a:t>&lt;&lt;constructores&gt;&gt;</a:t>
            </a: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Robot(</a:t>
            </a:r>
            <a:r>
              <a:rPr lang="es-ES" sz="2000" dirty="0" err="1" smtClean="0">
                <a:solidFill>
                  <a:schemeClr val="tx1"/>
                </a:solidFill>
              </a:rPr>
              <a:t>nro</a:t>
            </a:r>
            <a:r>
              <a:rPr lang="es-ES" sz="2000" dirty="0" smtClean="0">
                <a:solidFill>
                  <a:schemeClr val="tx1"/>
                </a:solidFill>
              </a:rPr>
              <a:t>: entero) </a:t>
            </a:r>
          </a:p>
          <a:p>
            <a:pPr fontAlgn="t">
              <a:spcBef>
                <a:spcPts val="600"/>
              </a:spcBef>
              <a:spcAft>
                <a:spcPts val="600"/>
              </a:spcAft>
            </a:pPr>
            <a:r>
              <a:rPr lang="es-ES" sz="2000" dirty="0" smtClean="0">
                <a:solidFill>
                  <a:schemeClr val="tx1"/>
                </a:solidFill>
              </a:rPr>
              <a:t>&lt;&lt;comandos&gt;&gt;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abrirCaja</a:t>
            </a:r>
            <a:r>
              <a:rPr lang="es-ES" sz="2000" dirty="0" smtClean="0">
                <a:solidFill>
                  <a:schemeClr val="tx1"/>
                </a:solidFill>
              </a:rPr>
              <a:t> (</a:t>
            </a:r>
            <a:r>
              <a:rPr lang="es-ES" sz="2000" b="1" dirty="0" smtClean="0">
                <a:solidFill>
                  <a:schemeClr val="tx1"/>
                </a:solidFill>
              </a:rPr>
              <a:t>c: Caja</a:t>
            </a:r>
            <a:r>
              <a:rPr lang="es-ES" sz="2000" dirty="0" smtClean="0">
                <a:solidFill>
                  <a:schemeClr val="tx1"/>
                </a:solidFill>
              </a:rPr>
              <a:t>)</a:t>
            </a: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…</a:t>
            </a: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609600" y="1371600"/>
            <a:ext cx="3886200" cy="5334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b="1" dirty="0" smtClean="0">
                <a:solidFill>
                  <a:schemeClr val="tx1"/>
                </a:solidFill>
              </a:rPr>
              <a:t>Robot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82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          FABRICA DE JUGUETES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IPOO - </a:t>
            </a:r>
            <a:r>
              <a:rPr lang="es-AR" dirty="0" smtClean="0"/>
              <a:t>2019</a:t>
            </a:r>
            <a:endParaRPr lang="en-US" dirty="0"/>
          </a:p>
        </p:txBody>
      </p:sp>
      <p:sp>
        <p:nvSpPr>
          <p:cNvPr id="10" name="9 Rectángulo"/>
          <p:cNvSpPr/>
          <p:nvPr/>
        </p:nvSpPr>
        <p:spPr>
          <a:xfrm>
            <a:off x="609600" y="1905000"/>
            <a:ext cx="3886200" cy="3505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>
              <a:spcAft>
                <a:spcPts val="600"/>
              </a:spcAft>
            </a:pPr>
            <a:r>
              <a:rPr lang="es-ES" sz="2000" dirty="0" smtClean="0">
                <a:solidFill>
                  <a:schemeClr val="tx1"/>
                </a:solidFill>
              </a:rPr>
              <a:t>…</a:t>
            </a:r>
          </a:p>
          <a:p>
            <a:pPr fontAlgn="t">
              <a:spcAft>
                <a:spcPts val="600"/>
              </a:spcAft>
            </a:pPr>
            <a:r>
              <a:rPr lang="es-ES" sz="2000" dirty="0" smtClean="0">
                <a:solidFill>
                  <a:schemeClr val="tx1"/>
                </a:solidFill>
              </a:rPr>
              <a:t>&lt;&lt;constructores&gt;&gt;</a:t>
            </a: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Robot(</a:t>
            </a:r>
            <a:r>
              <a:rPr lang="es-ES" sz="2000" dirty="0" err="1" smtClean="0">
                <a:solidFill>
                  <a:schemeClr val="tx1"/>
                </a:solidFill>
              </a:rPr>
              <a:t>nro</a:t>
            </a:r>
            <a:r>
              <a:rPr lang="es-ES" sz="2000" dirty="0" smtClean="0">
                <a:solidFill>
                  <a:schemeClr val="tx1"/>
                </a:solidFill>
              </a:rPr>
              <a:t>: entero) </a:t>
            </a:r>
          </a:p>
          <a:p>
            <a:pPr fontAlgn="t">
              <a:spcBef>
                <a:spcPts val="600"/>
              </a:spcBef>
              <a:spcAft>
                <a:spcPts val="600"/>
              </a:spcAft>
            </a:pPr>
            <a:r>
              <a:rPr lang="es-ES" sz="2000" dirty="0" smtClean="0">
                <a:solidFill>
                  <a:schemeClr val="tx1"/>
                </a:solidFill>
              </a:rPr>
              <a:t>&lt;&lt;comandos&gt;&gt;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abrirCaja</a:t>
            </a:r>
            <a:r>
              <a:rPr lang="es-ES" sz="2000" dirty="0" smtClean="0">
                <a:solidFill>
                  <a:schemeClr val="tx1"/>
                </a:solidFill>
              </a:rPr>
              <a:t> (</a:t>
            </a:r>
            <a:r>
              <a:rPr lang="es-ES" sz="2000" b="1" dirty="0" smtClean="0">
                <a:solidFill>
                  <a:schemeClr val="tx1"/>
                </a:solidFill>
              </a:rPr>
              <a:t>c: Caja</a:t>
            </a:r>
            <a:r>
              <a:rPr lang="es-ES" sz="2000" dirty="0" smtClean="0">
                <a:solidFill>
                  <a:schemeClr val="tx1"/>
                </a:solidFill>
              </a:rPr>
              <a:t>)</a:t>
            </a: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…</a:t>
            </a: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609600" y="1371600"/>
            <a:ext cx="3886200" cy="5334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b="1" dirty="0" smtClean="0">
                <a:solidFill>
                  <a:schemeClr val="tx1"/>
                </a:solidFill>
              </a:rPr>
              <a:t>Robot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648200" y="1905000"/>
            <a:ext cx="3886200" cy="3505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&lt;&lt;atributos de instancia&gt;&gt;</a:t>
            </a: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ruedas: entero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opticas</a:t>
            </a:r>
            <a:r>
              <a:rPr lang="es-ES" sz="2000" dirty="0" smtClean="0">
                <a:solidFill>
                  <a:schemeClr val="tx1"/>
                </a:solidFill>
              </a:rPr>
              <a:t>: entero</a:t>
            </a: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chasis: entero</a:t>
            </a: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&lt;&lt;constructor&gt;&gt;</a:t>
            </a: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Caja (r, o, ch: entero)</a:t>
            </a: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&lt;&lt;comandos&gt;&gt;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establecerRuedas</a:t>
            </a:r>
            <a:r>
              <a:rPr lang="es-ES" sz="2000" dirty="0" smtClean="0">
                <a:solidFill>
                  <a:schemeClr val="tx1"/>
                </a:solidFill>
              </a:rPr>
              <a:t>(n: entero)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establecerOpticas</a:t>
            </a:r>
            <a:r>
              <a:rPr lang="es-ES" sz="2000" dirty="0" smtClean="0">
                <a:solidFill>
                  <a:schemeClr val="tx1"/>
                </a:solidFill>
              </a:rPr>
              <a:t>(n: entero)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establecerChasis</a:t>
            </a:r>
            <a:r>
              <a:rPr lang="es-ES" sz="2000" dirty="0" smtClean="0">
                <a:solidFill>
                  <a:schemeClr val="tx1"/>
                </a:solidFill>
              </a:rPr>
              <a:t>(n: entero)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vaciarCaja</a:t>
            </a:r>
            <a:r>
              <a:rPr lang="es-ES" sz="2000" dirty="0" smtClean="0">
                <a:solidFill>
                  <a:schemeClr val="tx1"/>
                </a:solidFill>
              </a:rPr>
              <a:t>()</a:t>
            </a: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648200" y="1371600"/>
            <a:ext cx="3886200" cy="5334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n-US" sz="2000" b="1" dirty="0" err="1" smtClean="0">
                <a:solidFill>
                  <a:schemeClr val="tx1"/>
                </a:solidFill>
              </a:rPr>
              <a:t>Caja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609600" y="5562600"/>
            <a:ext cx="7924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AR" sz="2400" dirty="0" smtClean="0"/>
              <a:t>Existe una </a:t>
            </a:r>
            <a:r>
              <a:rPr lang="es-AR" sz="2400" b="1" dirty="0" smtClean="0"/>
              <a:t>relación de dependencia </a:t>
            </a:r>
            <a:r>
              <a:rPr lang="es-AR" sz="2400" dirty="0" smtClean="0"/>
              <a:t>entre las clases 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Robot</a:t>
            </a:r>
            <a:r>
              <a:rPr lang="es-AR" sz="2400" dirty="0" smtClean="0"/>
              <a:t> y 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Caja</a:t>
            </a:r>
            <a:r>
              <a:rPr lang="es-AR" sz="2400" dirty="0" smtClean="0"/>
              <a:t>. 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68876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          FABRICA DE JUGUETES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n-US" dirty="0" smtClean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n-US" dirty="0">
              <a:solidFill>
                <a:srgbClr val="2F2B20"/>
              </a:solidFill>
            </a:endParaRPr>
          </a:p>
          <a:p>
            <a:pPr>
              <a:spcBef>
                <a:spcPts val="600"/>
              </a:spcBef>
            </a:pPr>
            <a:endParaRPr lang="es-AR" dirty="0">
              <a:solidFill>
                <a:srgbClr val="2F2B2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sz="2600" dirty="0"/>
              <a:t>La clase </a:t>
            </a:r>
            <a:r>
              <a:rPr lang="es-ES" sz="2600" dirty="0" smtClean="0"/>
              <a:t>que usa a </a:t>
            </a:r>
            <a:r>
              <a:rPr lang="es-ES" sz="2600" b="1" dirty="0" smtClean="0">
                <a:latin typeface="Courier New" pitchFamily="49" charset="0"/>
                <a:cs typeface="Courier New" pitchFamily="49" charset="0"/>
              </a:rPr>
              <a:t>Robot</a:t>
            </a:r>
            <a:r>
              <a:rPr lang="es-ES" sz="2600" dirty="0" smtClean="0"/>
              <a:t> debe asumir la </a:t>
            </a:r>
            <a:r>
              <a:rPr lang="es-ES" sz="2600" dirty="0"/>
              <a:t>responsabilidad de </a:t>
            </a:r>
            <a:r>
              <a:rPr lang="es-ES" sz="2600" dirty="0" smtClean="0"/>
              <a:t>verificar si el robot tiene piezas disponibles antes de </a:t>
            </a:r>
            <a:r>
              <a:rPr lang="es-ES" sz="2600" dirty="0"/>
              <a:t>enviar el </a:t>
            </a:r>
            <a:r>
              <a:rPr lang="es-ES" sz="2600" dirty="0" smtClean="0"/>
              <a:t>mensaje </a:t>
            </a:r>
            <a:r>
              <a:rPr lang="es-ES" sz="2600" b="1" dirty="0" err="1" smtClean="0">
                <a:latin typeface="Courier New" pitchFamily="49" charset="0"/>
                <a:cs typeface="Courier New" pitchFamily="49" charset="0"/>
              </a:rPr>
              <a:t>armarAuto</a:t>
            </a:r>
            <a:r>
              <a:rPr lang="es-ES" sz="2600" dirty="0" smtClean="0"/>
              <a:t>. </a:t>
            </a:r>
            <a:endParaRPr lang="es-AR" sz="26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335742"/>
            <a:ext cx="3886200" cy="384585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>
              <a:spcAft>
                <a:spcPts val="600"/>
              </a:spcAft>
            </a:pPr>
            <a:endParaRPr lang="es-ES" sz="2000" dirty="0" smtClean="0">
              <a:solidFill>
                <a:schemeClr val="tx1"/>
              </a:solidFill>
            </a:endParaRPr>
          </a:p>
          <a:p>
            <a:pPr fontAlgn="t">
              <a:spcAft>
                <a:spcPts val="600"/>
              </a:spcAft>
            </a:pPr>
            <a:r>
              <a:rPr lang="es-ES" sz="2000" dirty="0" smtClean="0">
                <a:solidFill>
                  <a:schemeClr val="tx1"/>
                </a:solidFill>
              </a:rPr>
              <a:t>…</a:t>
            </a:r>
          </a:p>
          <a:p>
            <a:pPr fontAlgn="t">
              <a:spcAft>
                <a:spcPts val="600"/>
              </a:spcAft>
            </a:pPr>
            <a:r>
              <a:rPr lang="es-ES" sz="2000" dirty="0" smtClean="0">
                <a:solidFill>
                  <a:schemeClr val="tx1"/>
                </a:solidFill>
              </a:rPr>
              <a:t>&lt;&lt;</a:t>
            </a:r>
            <a:r>
              <a:rPr lang="es-ES" sz="2000" dirty="0">
                <a:solidFill>
                  <a:schemeClr val="tx1"/>
                </a:solidFill>
              </a:rPr>
              <a:t>constructores&gt;&gt;</a:t>
            </a: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Robot(</a:t>
            </a:r>
            <a:r>
              <a:rPr lang="es-ES" sz="2000" dirty="0" err="1">
                <a:solidFill>
                  <a:schemeClr val="tx1"/>
                </a:solidFill>
              </a:rPr>
              <a:t>nro</a:t>
            </a:r>
            <a:r>
              <a:rPr lang="es-ES" sz="2000" dirty="0" smtClean="0">
                <a:solidFill>
                  <a:schemeClr val="tx1"/>
                </a:solidFill>
              </a:rPr>
              <a:t>: entero</a:t>
            </a:r>
            <a:r>
              <a:rPr lang="es-ES" sz="2000" dirty="0">
                <a:solidFill>
                  <a:schemeClr val="tx1"/>
                </a:solidFill>
              </a:rPr>
              <a:t>) </a:t>
            </a:r>
          </a:p>
          <a:p>
            <a:pPr fontAlgn="t">
              <a:spcBef>
                <a:spcPts val="600"/>
              </a:spcBef>
              <a:spcAft>
                <a:spcPts val="600"/>
              </a:spcAft>
            </a:pPr>
            <a:r>
              <a:rPr lang="es-ES" sz="2000" dirty="0" smtClean="0">
                <a:solidFill>
                  <a:schemeClr val="tx1"/>
                </a:solidFill>
              </a:rPr>
              <a:t>&lt;&lt;</a:t>
            </a:r>
            <a:r>
              <a:rPr lang="es-ES" sz="2000" dirty="0">
                <a:solidFill>
                  <a:schemeClr val="tx1"/>
                </a:solidFill>
              </a:rPr>
              <a:t>comandos&gt;&gt;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abrirCaja</a:t>
            </a:r>
            <a:r>
              <a:rPr lang="es-ES" sz="2000" dirty="0" smtClean="0">
                <a:solidFill>
                  <a:schemeClr val="tx1"/>
                </a:solidFill>
              </a:rPr>
              <a:t> </a:t>
            </a:r>
            <a:r>
              <a:rPr lang="es-ES" sz="2000" dirty="0">
                <a:solidFill>
                  <a:schemeClr val="tx1"/>
                </a:solidFill>
              </a:rPr>
              <a:t>(</a:t>
            </a:r>
            <a:r>
              <a:rPr lang="es-ES" sz="2000" b="1" dirty="0">
                <a:solidFill>
                  <a:schemeClr val="tx1"/>
                </a:solidFill>
              </a:rPr>
              <a:t>c: Caja</a:t>
            </a:r>
            <a:r>
              <a:rPr lang="es-ES" sz="2000" dirty="0" smtClean="0">
                <a:solidFill>
                  <a:schemeClr val="tx1"/>
                </a:solidFill>
              </a:rPr>
              <a:t>)</a:t>
            </a: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recargar()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armarAuto</a:t>
            </a:r>
            <a:r>
              <a:rPr lang="es-ES" sz="2000" dirty="0" smtClean="0">
                <a:solidFill>
                  <a:schemeClr val="tx1"/>
                </a:solidFill>
              </a:rPr>
              <a:t>()</a:t>
            </a: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…</a:t>
            </a: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4648200" y="1335742"/>
            <a:ext cx="3886200" cy="323625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&lt;&lt;</a:t>
            </a:r>
            <a:r>
              <a:rPr lang="es-ES" sz="2000" dirty="0">
                <a:solidFill>
                  <a:schemeClr val="tx1"/>
                </a:solidFill>
              </a:rPr>
              <a:t>constructor&gt;&gt;</a:t>
            </a: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Caja (</a:t>
            </a:r>
            <a:r>
              <a:rPr lang="es-ES" sz="2000" dirty="0" smtClean="0">
                <a:solidFill>
                  <a:schemeClr val="tx1"/>
                </a:solidFill>
              </a:rPr>
              <a:t>r, o, ch: </a:t>
            </a:r>
            <a:r>
              <a:rPr lang="es-ES" sz="2000" dirty="0">
                <a:solidFill>
                  <a:schemeClr val="tx1"/>
                </a:solidFill>
              </a:rPr>
              <a:t>entero)</a:t>
            </a: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&lt;&lt;comandos&gt;&gt;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establecerRuedas</a:t>
            </a:r>
            <a:r>
              <a:rPr lang="es-ES" sz="2000" dirty="0">
                <a:solidFill>
                  <a:schemeClr val="tx1"/>
                </a:solidFill>
              </a:rPr>
              <a:t>(n</a:t>
            </a:r>
            <a:r>
              <a:rPr lang="es-ES" sz="2000" dirty="0" smtClean="0">
                <a:solidFill>
                  <a:schemeClr val="tx1"/>
                </a:solidFill>
              </a:rPr>
              <a:t>: entero</a:t>
            </a:r>
            <a:r>
              <a:rPr lang="es-ES" sz="2000" dirty="0">
                <a:solidFill>
                  <a:schemeClr val="tx1"/>
                </a:solidFill>
              </a:rPr>
              <a:t>)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establecerOpticas</a:t>
            </a:r>
            <a:r>
              <a:rPr lang="es-ES" sz="2000" dirty="0">
                <a:solidFill>
                  <a:schemeClr val="tx1"/>
                </a:solidFill>
              </a:rPr>
              <a:t>(n</a:t>
            </a:r>
            <a:r>
              <a:rPr lang="es-ES" sz="2000" dirty="0" smtClean="0">
                <a:solidFill>
                  <a:schemeClr val="tx1"/>
                </a:solidFill>
              </a:rPr>
              <a:t>: entero</a:t>
            </a:r>
            <a:r>
              <a:rPr lang="es-ES" sz="2000" dirty="0">
                <a:solidFill>
                  <a:schemeClr val="tx1"/>
                </a:solidFill>
              </a:rPr>
              <a:t>)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establecerChasis</a:t>
            </a:r>
            <a:r>
              <a:rPr lang="es-ES" sz="2000" dirty="0">
                <a:solidFill>
                  <a:schemeClr val="tx1"/>
                </a:solidFill>
              </a:rPr>
              <a:t>(n</a:t>
            </a:r>
            <a:r>
              <a:rPr lang="es-ES" sz="2000" dirty="0" smtClean="0">
                <a:solidFill>
                  <a:schemeClr val="tx1"/>
                </a:solidFill>
              </a:rPr>
              <a:t>: entero)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vaciarCaja</a:t>
            </a:r>
            <a:r>
              <a:rPr lang="es-ES" sz="2000" dirty="0" smtClean="0">
                <a:solidFill>
                  <a:schemeClr val="tx1"/>
                </a:solidFill>
              </a:rPr>
              <a:t>()</a:t>
            </a: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…</a:t>
            </a: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581400" y="4688824"/>
            <a:ext cx="4104456" cy="7213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err="1">
                <a:solidFill>
                  <a:schemeClr val="tx1"/>
                </a:solidFill>
              </a:rPr>
              <a:t>armarAuto</a:t>
            </a:r>
            <a:r>
              <a:rPr lang="es-ES" b="1" dirty="0">
                <a:solidFill>
                  <a:schemeClr val="tx1"/>
                </a:solidFill>
              </a:rPr>
              <a:t>()</a:t>
            </a:r>
          </a:p>
          <a:p>
            <a:r>
              <a:rPr lang="es-AR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Requiere </a:t>
            </a:r>
            <a:r>
              <a:rPr lang="es-AR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haya piezas disponibles</a:t>
            </a:r>
          </a:p>
        </p:txBody>
      </p:sp>
      <p:sp>
        <p:nvSpPr>
          <p:cNvPr id="10" name="10 Rectángulo"/>
          <p:cNvSpPr/>
          <p:nvPr/>
        </p:nvSpPr>
        <p:spPr>
          <a:xfrm>
            <a:off x="609600" y="1341120"/>
            <a:ext cx="38862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b="1" dirty="0" smtClean="0">
                <a:solidFill>
                  <a:schemeClr val="tx1"/>
                </a:solidFill>
              </a:rPr>
              <a:t>Robot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12" name="10 Rectángulo"/>
          <p:cNvSpPr/>
          <p:nvPr/>
        </p:nvSpPr>
        <p:spPr>
          <a:xfrm>
            <a:off x="4648200" y="1335742"/>
            <a:ext cx="38862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b="1" dirty="0" smtClean="0">
                <a:solidFill>
                  <a:schemeClr val="tx1"/>
                </a:solidFill>
              </a:rPr>
              <a:t>Caja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43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1369</TotalTime>
  <Words>1899</Words>
  <Application>Microsoft Office PowerPoint</Application>
  <PresentationFormat>Presentación en pantalla (4:3)</PresentationFormat>
  <Paragraphs>489</Paragraphs>
  <Slides>26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0" baseType="lpstr">
      <vt:lpstr>Arial</vt:lpstr>
      <vt:lpstr>Calibri</vt:lpstr>
      <vt:lpstr>Courier New</vt:lpstr>
      <vt:lpstr>Tema de Office</vt:lpstr>
      <vt:lpstr>INTRODUCCIÓN A LA PROGRAMACIÓN ORIENTADA A OBJETOS</vt:lpstr>
      <vt:lpstr>DEPENDENCIA ENTRE CLASES</vt:lpstr>
      <vt:lpstr>CASO DE ESTUDIO:           FABRICA DE JUGUETES</vt:lpstr>
      <vt:lpstr>CASO DE ESTUDIO:           FABRICA DE JUGUETES</vt:lpstr>
      <vt:lpstr>CASO DE ESTUDIO:           FABRICA DE JUGUETES</vt:lpstr>
      <vt:lpstr>CASO DE ESTUDIO:           FABRICA DE JUGUETES</vt:lpstr>
      <vt:lpstr>CASO DE ESTUDIO:           FABRICA DE JUGUETES</vt:lpstr>
      <vt:lpstr>CASO DE ESTUDIO:           FABRICA DE JUGUETES</vt:lpstr>
      <vt:lpstr>CASO DE ESTUDIO:           FABRICA DE JUGUETES</vt:lpstr>
      <vt:lpstr>CASO DE ESTUDIO:           FABRICA DE JUGUETES</vt:lpstr>
      <vt:lpstr>CASO DE ESTUDIO:           FABRICA DE JUGUETES</vt:lpstr>
      <vt:lpstr>CASO DE ESTUDIO:           FABRICA DE JUGUETES</vt:lpstr>
      <vt:lpstr>CASO DE ESTUDIO:           FABRICA DE JUGUETES</vt:lpstr>
      <vt:lpstr>CASO DE ESTUDIO:           FABRICA DE JUGUETES</vt:lpstr>
      <vt:lpstr>CASO DE ESTUDIO:           FABRICA DE JUGUETES</vt:lpstr>
      <vt:lpstr>CASO DE ESTUDIO:           FABRICA DE JUGUETES</vt:lpstr>
      <vt:lpstr>CASO DE ESTUDIO:           FABRICA DE JUGUETES</vt:lpstr>
      <vt:lpstr>CASO DE ESTUDIO:           FABRICA DE JUGUETES</vt:lpstr>
      <vt:lpstr>CASO DE ESTUDIO:           FABRICA DE JUGUETES</vt:lpstr>
      <vt:lpstr>CASO DE ESTUDIO:           FABRICA DE JUGUETES</vt:lpstr>
      <vt:lpstr>CASO DE ESTUDIO:           FABRICA DE JUGUETES</vt:lpstr>
      <vt:lpstr>CASO DE ESTUDIO:           FABRICA DE JUGUETES</vt:lpstr>
      <vt:lpstr>CASO DE ESTUDIO:           FABRICA DE JUGUETES</vt:lpstr>
      <vt:lpstr>CASO DE ESTUDIO:           FABRICA DE JUGUETES</vt:lpstr>
      <vt:lpstr>CASO DE ESTUDIO:           FABRICA DE JUGUETES</vt:lpstr>
      <vt:lpstr>CASO DE ESTUDIO:           FABRICA DE JUGUETES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ltamargo</dc:creator>
  <cp:lastModifiedBy>Sonia V. Rueda</cp:lastModifiedBy>
  <cp:revision>126</cp:revision>
  <dcterms:created xsi:type="dcterms:W3CDTF">2015-03-04T18:37:05Z</dcterms:created>
  <dcterms:modified xsi:type="dcterms:W3CDTF">2019-08-27T18:03:10Z</dcterms:modified>
</cp:coreProperties>
</file>